
<file path=[Content_Types].xml><?xml version="1.0" encoding="utf-8"?>
<Types xmlns="http://schemas.openxmlformats.org/package/2006/content-types">
  <Override PartName="/ppt/slides/slide45.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theme/theme2.xml" ContentType="application/vnd.openxmlformats-officedocument.theme+xml"/>
  <Override PartName="/ppt/slideLayouts/slideLayout1.xml" ContentType="application/vnd.openxmlformats-officedocument.presentationml.slideLayout+xml"/>
  <Default Extension="jpeg" ContentType="image/jpeg"/>
  <Override PartName="/ppt/slides/slide22.xml" ContentType="application/vnd.openxmlformats-officedocument.presentationml.slide+xml"/>
  <Override PartName="/ppt/slides/slide30.xml" ContentType="application/vnd.openxmlformats-officedocument.presentationml.slide+xml"/>
  <Override PartName="/docProps/app.xml" ContentType="application/vnd.openxmlformats-officedocument.extended-properties+xml"/>
  <Override PartName="/ppt/slides/slide46.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slides/slide47.xml" ContentType="application/vnd.openxmlformats-officedocument.presentationml.slide+xml"/>
  <Override PartName="/ppt/slides/slide43.xml" ContentType="application/vnd.openxmlformats-officedocument.presentationml.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48.xml" ContentType="application/vnd.openxmlformats-officedocument.presentationml.slide+xml"/>
  <Default Extension="tiff" ContentType="image/tiff"/>
  <Override PartName="/ppt/slides/slide20.xml" ContentType="application/vnd.openxmlformats-officedocument.presentationml.slide+xml"/>
  <Override PartName="/ppt/slides/slide44.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48" r:id="rId1"/>
  </p:sldMasterIdLst>
  <p:notesMasterIdLst>
    <p:notesMasterId r:id="rId50"/>
  </p:notesMasterIdLst>
  <p:handoutMasterIdLst>
    <p:handoutMasterId r:id="rId51"/>
  </p:handoutMasterIdLst>
  <p:sldIdLst>
    <p:sldId id="256" r:id="rId2"/>
    <p:sldId id="317" r:id="rId3"/>
    <p:sldId id="257" r:id="rId4"/>
    <p:sldId id="258" r:id="rId5"/>
    <p:sldId id="316" r:id="rId6"/>
    <p:sldId id="314" r:id="rId7"/>
    <p:sldId id="315" r:id="rId8"/>
    <p:sldId id="304" r:id="rId9"/>
    <p:sldId id="305" r:id="rId10"/>
    <p:sldId id="306" r:id="rId11"/>
    <p:sldId id="307" r:id="rId12"/>
    <p:sldId id="309" r:id="rId13"/>
    <p:sldId id="310" r:id="rId14"/>
    <p:sldId id="311" r:id="rId15"/>
    <p:sldId id="295" r:id="rId16"/>
    <p:sldId id="296" r:id="rId17"/>
    <p:sldId id="297" r:id="rId18"/>
    <p:sldId id="299" r:id="rId19"/>
    <p:sldId id="300" r:id="rId20"/>
    <p:sldId id="312" r:id="rId21"/>
    <p:sldId id="301" r:id="rId22"/>
    <p:sldId id="298" r:id="rId23"/>
    <p:sldId id="302" r:id="rId24"/>
    <p:sldId id="294" r:id="rId25"/>
    <p:sldId id="281" r:id="rId26"/>
    <p:sldId id="282" r:id="rId27"/>
    <p:sldId id="283" r:id="rId28"/>
    <p:sldId id="291" r:id="rId29"/>
    <p:sldId id="284" r:id="rId30"/>
    <p:sldId id="285" r:id="rId31"/>
    <p:sldId id="286" r:id="rId32"/>
    <p:sldId id="287" r:id="rId33"/>
    <p:sldId id="289" r:id="rId34"/>
    <p:sldId id="290" r:id="rId35"/>
    <p:sldId id="264" r:id="rId36"/>
    <p:sldId id="271" r:id="rId37"/>
    <p:sldId id="272" r:id="rId38"/>
    <p:sldId id="274" r:id="rId39"/>
    <p:sldId id="275" r:id="rId40"/>
    <p:sldId id="276" r:id="rId41"/>
    <p:sldId id="277" r:id="rId42"/>
    <p:sldId id="278" r:id="rId43"/>
    <p:sldId id="279" r:id="rId44"/>
    <p:sldId id="280" r:id="rId45"/>
    <p:sldId id="265" r:id="rId46"/>
    <p:sldId id="267" r:id="rId47"/>
    <p:sldId id="269" r:id="rId48"/>
    <p:sldId id="266" r:id="rId4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114" d="100"/>
          <a:sy n="114" d="100"/>
        </p:scale>
        <p:origin x="-712" y="-1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AD9970-3304-E242-A852-DFA31B71D21B}" type="datetimeFigureOut">
              <a:rPr lang="ja-JP" altLang="en-US" smtClean="0"/>
              <a:t>15.1.22</a:t>
            </a:fld>
            <a:endParaRPr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2C973B-4142-394B-B216-953805B58EC7}" type="slidenum">
              <a:rPr lang="ja-JP" altLang="en-US" smtClean="0"/>
              <a:t>‹#›</a:t>
            </a:fld>
            <a:endParaRPr lang="ja-JP"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57A15B-2459-0A4C-AA40-F78445F09122}" type="datetimeFigureOut">
              <a:rPr lang="ja-JP" altLang="en-US" smtClean="0"/>
              <a:t>15.1.22</a:t>
            </a:fld>
            <a:endParaRPr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56D94C-968B-8343-8936-2C9BEE8FE4FB}" type="slidenum">
              <a:rPr lang="ja-JP" altLang="en-US" smtClean="0"/>
              <a:t>‹#›</a:t>
            </a:fld>
            <a:endParaRPr lang="ja-JP" alt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dirty="0" smtClean="0"/>
              <a:t>MKID </a:t>
            </a:r>
            <a:r>
              <a:rPr lang="ja-JP" altLang="en-US" dirty="0" smtClean="0"/>
              <a:t>は左上の図のように</a:t>
            </a:r>
            <a:r>
              <a:rPr lang="en-US" altLang="ja-JP" dirty="0" smtClean="0"/>
              <a:t> CMB </a:t>
            </a:r>
            <a:r>
              <a:rPr lang="ja-JP" altLang="en-US" dirty="0" smtClean="0"/>
              <a:t>光子を受けるアンテナ部分と、超伝導マイクロ波共振器、</a:t>
            </a:r>
            <a:r>
              <a:rPr lang="en-US" altLang="ja-JP" dirty="0" smtClean="0"/>
              <a:t>Feed</a:t>
            </a:r>
            <a:r>
              <a:rPr lang="en-US" altLang="ja-JP" baseline="0" dirty="0" smtClean="0"/>
              <a:t> Line </a:t>
            </a:r>
            <a:r>
              <a:rPr lang="ja-JP" altLang="en-US" dirty="0" smtClean="0"/>
              <a:t>からなります。</a:t>
            </a:r>
            <a:endParaRPr lang="en-US" altLang="ja-JP" dirty="0" smtClean="0"/>
          </a:p>
          <a:p>
            <a:r>
              <a:rPr lang="en-US" altLang="ja-JP" dirty="0" smtClean="0"/>
              <a:t>MKID </a:t>
            </a:r>
            <a:r>
              <a:rPr lang="ja-JP" altLang="en-US" dirty="0" smtClean="0"/>
              <a:t>の読み出し原理は、まず、超伝導状態にある共振器が、アンテナから光子を受けることによって、共振器内のクーパー対を壊します。</a:t>
            </a:r>
            <a:endParaRPr lang="en-US" altLang="ja-JP" dirty="0" smtClean="0"/>
          </a:p>
          <a:p>
            <a:r>
              <a:rPr lang="ja-JP" altLang="en-US" dirty="0" smtClean="0"/>
              <a:t>クーパー対が壊れると準粒子が増えて、系の力学的インダクタンスが変化します。</a:t>
            </a:r>
            <a:endParaRPr lang="en-US" altLang="ja-JP" dirty="0" smtClean="0"/>
          </a:p>
          <a:p>
            <a:r>
              <a:rPr lang="ja-JP" altLang="en-US" dirty="0" smtClean="0"/>
              <a:t>等価回路を見るとわかるように、</a:t>
            </a:r>
            <a:r>
              <a:rPr lang="en-US" altLang="ja-JP" dirty="0" smtClean="0"/>
              <a:t>LC</a:t>
            </a:r>
            <a:r>
              <a:rPr lang="en-US" altLang="ja-JP" baseline="0" dirty="0" smtClean="0"/>
              <a:t> </a:t>
            </a:r>
            <a:r>
              <a:rPr lang="ja-JP" altLang="en-US" baseline="0" dirty="0" smtClean="0"/>
              <a:t>回路なので</a:t>
            </a:r>
            <a:r>
              <a:rPr lang="ja-JP" altLang="en-US" dirty="0" smtClean="0"/>
              <a:t>インダクタンスが変われば、共振周波数が変化します。</a:t>
            </a:r>
            <a:endParaRPr lang="en-US" altLang="ja-JP" dirty="0" smtClean="0"/>
          </a:p>
          <a:p>
            <a:r>
              <a:rPr lang="en-US" altLang="ja-JP" dirty="0" smtClean="0"/>
              <a:t>MKID </a:t>
            </a:r>
            <a:r>
              <a:rPr lang="ja-JP" altLang="en-US" dirty="0" smtClean="0"/>
              <a:t>はこの共振周波数の変化をトラッキングする検出器で、読み出しでは共振周波数の変化を、右の図のように、振幅と位相の変化を見ることにより行います。</a:t>
            </a:r>
            <a:endParaRPr lang="en-US" altLang="ja-JP" dirty="0" smtClean="0"/>
          </a:p>
          <a:p>
            <a:r>
              <a:rPr lang="ja-JP" altLang="en-US" dirty="0" smtClean="0"/>
              <a:t>また、</a:t>
            </a:r>
            <a:r>
              <a:rPr lang="en-US" altLang="ja-JP" dirty="0" smtClean="0"/>
              <a:t>&lt;CLICK&gt;</a:t>
            </a:r>
          </a:p>
        </p:txBody>
      </p:sp>
      <p:sp>
        <p:nvSpPr>
          <p:cNvPr id="4" name="スライド番号プレースホルダ 3"/>
          <p:cNvSpPr>
            <a:spLocks noGrp="1"/>
          </p:cNvSpPr>
          <p:nvPr>
            <p:ph type="sldNum" sz="quarter" idx="10"/>
          </p:nvPr>
        </p:nvSpPr>
        <p:spPr/>
        <p:txBody>
          <a:bodyPr/>
          <a:lstStyle/>
          <a:p>
            <a:fld id="{DD9E52C7-D517-994D-B81F-B0C62DFAED80}" type="slidenum">
              <a:rPr lang="ja-JP" altLang="en-US" smtClean="0"/>
              <a:pPr/>
              <a:t>6</a:t>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en-US" altLang="ja-JP" dirty="0" smtClean="0"/>
              <a:t>MKID </a:t>
            </a:r>
            <a:r>
              <a:rPr lang="ja-JP" altLang="en-US" dirty="0" smtClean="0"/>
              <a:t>は共振器の長さを変えることで複数の共振周波数を実現することができます。</a:t>
            </a:r>
            <a:endParaRPr lang="en-US" altLang="ja-JP" dirty="0" smtClean="0"/>
          </a:p>
          <a:p>
            <a:r>
              <a:rPr lang="ja-JP" altLang="en-US" dirty="0" smtClean="0"/>
              <a:t>それぞれの</a:t>
            </a:r>
            <a:r>
              <a:rPr lang="en-US" altLang="ja-JP" dirty="0" smtClean="0"/>
              <a:t> MKID </a:t>
            </a:r>
            <a:r>
              <a:rPr lang="ja-JP" altLang="en-US" dirty="0" smtClean="0"/>
              <a:t>の信号を多重化し、</a:t>
            </a:r>
            <a:r>
              <a:rPr lang="en-US" altLang="ja-JP" dirty="0" smtClean="0"/>
              <a:t>1 </a:t>
            </a:r>
            <a:r>
              <a:rPr lang="ja-JP" altLang="en-US" dirty="0" smtClean="0"/>
              <a:t>本の</a:t>
            </a:r>
            <a:r>
              <a:rPr lang="en-US" altLang="ja-JP" dirty="0" smtClean="0"/>
              <a:t> Feed Line </a:t>
            </a:r>
            <a:r>
              <a:rPr lang="ja-JP" altLang="en-US" dirty="0" smtClean="0"/>
              <a:t>で読み出すことで、配線数が減り、クライオスタット内への熱流入を抑制し、冷凍機への負担を減らすることができます。</a:t>
            </a:r>
            <a:endParaRPr lang="en-US" altLang="ja-JP" dirty="0" smtClean="0"/>
          </a:p>
          <a:p>
            <a:r>
              <a:rPr lang="ja-JP" altLang="en-US" dirty="0" smtClean="0"/>
              <a:t>右下にの赤枠に、典型的な</a:t>
            </a:r>
            <a:r>
              <a:rPr lang="en-US" altLang="ja-JP" dirty="0" smtClean="0"/>
              <a:t> CMB </a:t>
            </a:r>
            <a:r>
              <a:rPr lang="ja-JP" altLang="en-US" dirty="0" smtClean="0"/>
              <a:t>偏光実験用の</a:t>
            </a:r>
            <a:r>
              <a:rPr lang="en-US" altLang="ja-JP" dirty="0" smtClean="0"/>
              <a:t> MKID</a:t>
            </a:r>
            <a:r>
              <a:rPr lang="en-US" altLang="ja-JP" baseline="0" dirty="0" smtClean="0"/>
              <a:t> </a:t>
            </a:r>
            <a:r>
              <a:rPr lang="ja-JP" altLang="en-US" baseline="0" dirty="0" smtClean="0"/>
              <a:t>のスペックを示します。</a:t>
            </a:r>
            <a:endParaRPr lang="en-US" altLang="ja-JP" baseline="0" dirty="0" smtClean="0"/>
          </a:p>
          <a:p>
            <a:r>
              <a:rPr lang="en-US" altLang="ja-JP" baseline="0" dirty="0" smtClean="0"/>
              <a:t>Antenna </a:t>
            </a:r>
            <a:r>
              <a:rPr lang="ja-JP" altLang="en-US" baseline="0" dirty="0" smtClean="0"/>
              <a:t>帯域は</a:t>
            </a:r>
            <a:r>
              <a:rPr lang="en-US" altLang="ja-JP" baseline="0" dirty="0" smtClean="0"/>
              <a:t> 80—250 GHz</a:t>
            </a:r>
            <a:r>
              <a:rPr lang="ja-JP" altLang="en-US" baseline="0" dirty="0" smtClean="0"/>
              <a:t>、</a:t>
            </a:r>
            <a:endParaRPr lang="en-US" altLang="ja-JP" baseline="0" dirty="0" smtClean="0"/>
          </a:p>
          <a:p>
            <a:r>
              <a:rPr lang="en-US" altLang="ja-JP" baseline="0" dirty="0" smtClean="0"/>
              <a:t>MKID </a:t>
            </a:r>
            <a:r>
              <a:rPr lang="ja-JP" altLang="en-US" baseline="0" dirty="0" smtClean="0"/>
              <a:t>の</a:t>
            </a:r>
            <a:r>
              <a:rPr lang="en-US" altLang="ja-JP" baseline="0" dirty="0" smtClean="0"/>
              <a:t> Feed Line </a:t>
            </a:r>
            <a:r>
              <a:rPr lang="ja-JP" altLang="en-US" baseline="0" dirty="0" smtClean="0"/>
              <a:t>を通る信号帯域が</a:t>
            </a:r>
            <a:r>
              <a:rPr lang="en-US" altLang="ja-JP" baseline="0" dirty="0" smtClean="0"/>
              <a:t> 3—6 GHz</a:t>
            </a:r>
            <a:r>
              <a:rPr lang="ja-JP" altLang="en-US" baseline="0" dirty="0" smtClean="0"/>
              <a:t>、</a:t>
            </a:r>
            <a:endParaRPr lang="en-US" altLang="ja-JP" baseline="0" dirty="0" smtClean="0"/>
          </a:p>
          <a:p>
            <a:r>
              <a:rPr lang="ja-JP" altLang="en-US" baseline="0" dirty="0" smtClean="0"/>
              <a:t>検出器の数は</a:t>
            </a:r>
            <a:r>
              <a:rPr lang="en-US" altLang="ja-JP" baseline="0" dirty="0" smtClean="0"/>
              <a:t> 1,000 </a:t>
            </a:r>
            <a:r>
              <a:rPr lang="ja-JP" altLang="en-US" baseline="0" dirty="0" smtClean="0"/>
              <a:t>ピクセルのオーダーでアレイ化し、</a:t>
            </a:r>
            <a:endParaRPr lang="en-US" altLang="ja-JP" baseline="0" dirty="0" smtClean="0"/>
          </a:p>
          <a:p>
            <a:r>
              <a:rPr lang="ja-JP" altLang="en-US" baseline="0" dirty="0" smtClean="0"/>
              <a:t>ノイズレベルはダークで、</a:t>
            </a:r>
            <a:r>
              <a:rPr lang="en-US" altLang="ja-JP" baseline="0" dirty="0" smtClean="0"/>
              <a:t>10^-18 </a:t>
            </a:r>
            <a:r>
              <a:rPr lang="ja-JP" altLang="en-US" baseline="0" dirty="0" smtClean="0"/>
              <a:t>ワットパールートセカンドという数字になります。</a:t>
            </a:r>
            <a:endParaRPr lang="en-US" altLang="ja-JP" baseline="0" dirty="0" smtClean="0"/>
          </a:p>
          <a:p>
            <a:r>
              <a:rPr lang="en-US" altLang="ja-JP" baseline="0" dirty="0" smtClean="0"/>
              <a:t>&lt;CLICK&gt;</a:t>
            </a:r>
          </a:p>
        </p:txBody>
      </p:sp>
      <p:sp>
        <p:nvSpPr>
          <p:cNvPr id="4" name="スライド番号プレースホルダ 3"/>
          <p:cNvSpPr>
            <a:spLocks noGrp="1"/>
          </p:cNvSpPr>
          <p:nvPr>
            <p:ph type="sldNum" sz="quarter" idx="10"/>
          </p:nvPr>
        </p:nvSpPr>
        <p:spPr/>
        <p:txBody>
          <a:bodyPr/>
          <a:lstStyle/>
          <a:p>
            <a:fld id="{DD9E52C7-D517-994D-B81F-B0C62DFAED80}" type="slidenum">
              <a:rPr lang="ja-JP" altLang="en-US" smtClean="0"/>
              <a:pPr/>
              <a:t>7</a:t>
            </a:fld>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r>
              <a:rPr lang="en-US" altLang="ja-JP" smtClean="0"/>
              <a:t>2015-01-29</a:t>
            </a:r>
            <a:endParaRPr lang="ja-JP" altLang="en-US"/>
          </a:p>
        </p:txBody>
      </p:sp>
      <p:sp>
        <p:nvSpPr>
          <p:cNvPr id="6" name="フッター プレースホルダ 5"/>
          <p:cNvSpPr>
            <a:spLocks noGrp="1"/>
          </p:cNvSpPr>
          <p:nvPr>
            <p:ph type="ftr" sz="quarter" idx="11"/>
          </p:nvPr>
        </p:nvSpPr>
        <p:spPr/>
        <p:txBody>
          <a:bodyPr/>
          <a:lstStyle/>
          <a:p>
            <a:r>
              <a:rPr lang="ja-JP" altLang="en-US" smtClean="0"/>
              <a:t>修士論文発表会</a:t>
            </a:r>
            <a:endParaRPr lang="ja-JP" altLang="en-US"/>
          </a:p>
        </p:txBody>
      </p:sp>
      <p:sp>
        <p:nvSpPr>
          <p:cNvPr id="7" name="スライド番号プレースホルダ 6"/>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r>
              <a:rPr lang="en-US" altLang="ja-JP" smtClean="0"/>
              <a:t>2015-01-29</a:t>
            </a:r>
            <a:endParaRPr lang="ja-JP" altLang="en-US"/>
          </a:p>
        </p:txBody>
      </p:sp>
      <p:sp>
        <p:nvSpPr>
          <p:cNvPr id="8" name="フッター プレースホルダ 7"/>
          <p:cNvSpPr>
            <a:spLocks noGrp="1"/>
          </p:cNvSpPr>
          <p:nvPr>
            <p:ph type="ftr" sz="quarter" idx="11"/>
          </p:nvPr>
        </p:nvSpPr>
        <p:spPr/>
        <p:txBody>
          <a:bodyPr/>
          <a:lstStyle/>
          <a:p>
            <a:r>
              <a:rPr lang="ja-JP" altLang="en-US" smtClean="0"/>
              <a:t>修士論文発表会</a:t>
            </a:r>
            <a:endParaRPr lang="ja-JP" altLang="en-US"/>
          </a:p>
        </p:txBody>
      </p:sp>
      <p:sp>
        <p:nvSpPr>
          <p:cNvPr id="9" name="スライド番号プレースホルダ 8"/>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lang="en-US" altLang="ja-JP" smtClean="0"/>
              <a:t>2015-01-29</a:t>
            </a:r>
            <a:endParaRPr lang="ja-JP" altLang="en-US"/>
          </a:p>
        </p:txBody>
      </p:sp>
      <p:sp>
        <p:nvSpPr>
          <p:cNvPr id="3" name="フッター プレースホルダ 2"/>
          <p:cNvSpPr>
            <a:spLocks noGrp="1"/>
          </p:cNvSpPr>
          <p:nvPr>
            <p:ph type="ftr" sz="quarter" idx="11"/>
          </p:nvPr>
        </p:nvSpPr>
        <p:spPr/>
        <p:txBody>
          <a:bodyPr/>
          <a:lstStyle/>
          <a:p>
            <a:r>
              <a:rPr lang="ja-JP" altLang="en-US" smtClean="0"/>
              <a:t>修士論文発表会</a:t>
            </a:r>
            <a:endParaRPr lang="ja-JP" altLang="en-US"/>
          </a:p>
        </p:txBody>
      </p:sp>
      <p:sp>
        <p:nvSpPr>
          <p:cNvPr id="4" name="スライド番号プレースホルダ 3"/>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r>
              <a:rPr lang="en-US" altLang="ja-JP" smtClean="0"/>
              <a:t>2015-01-29</a:t>
            </a:r>
            <a:endParaRPr lang="ja-JP" altLang="en-US"/>
          </a:p>
        </p:txBody>
      </p:sp>
      <p:sp>
        <p:nvSpPr>
          <p:cNvPr id="6" name="フッター プレースホルダ 5"/>
          <p:cNvSpPr>
            <a:spLocks noGrp="1"/>
          </p:cNvSpPr>
          <p:nvPr>
            <p:ph type="ftr" sz="quarter" idx="11"/>
          </p:nvPr>
        </p:nvSpPr>
        <p:spPr/>
        <p:txBody>
          <a:bodyPr/>
          <a:lstStyle/>
          <a:p>
            <a:r>
              <a:rPr lang="ja-JP" altLang="en-US" smtClean="0"/>
              <a:t>修士論文発表会</a:t>
            </a:r>
            <a:endParaRPr lang="ja-JP" altLang="en-US"/>
          </a:p>
        </p:txBody>
      </p:sp>
      <p:sp>
        <p:nvSpPr>
          <p:cNvPr id="7" name="スライド番号プレースホルダ 6"/>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r>
              <a:rPr lang="en-US" altLang="ja-JP" smtClean="0"/>
              <a:t>2015-01-29</a:t>
            </a:r>
            <a:endParaRPr lang="ja-JP" altLang="en-US"/>
          </a:p>
        </p:txBody>
      </p:sp>
      <p:sp>
        <p:nvSpPr>
          <p:cNvPr id="6" name="フッター プレースホルダ 5"/>
          <p:cNvSpPr>
            <a:spLocks noGrp="1"/>
          </p:cNvSpPr>
          <p:nvPr>
            <p:ph type="ftr" sz="quarter" idx="11"/>
          </p:nvPr>
        </p:nvSpPr>
        <p:spPr/>
        <p:txBody>
          <a:bodyPr/>
          <a:lstStyle/>
          <a:p>
            <a:r>
              <a:rPr lang="ja-JP" altLang="en-US" smtClean="0"/>
              <a:t>修士論文発表会</a:t>
            </a:r>
            <a:endParaRPr lang="ja-JP" altLang="en-US"/>
          </a:p>
        </p:txBody>
      </p:sp>
      <p:sp>
        <p:nvSpPr>
          <p:cNvPr id="7" name="スライド番号プレースホルダ 6"/>
          <p:cNvSpPr>
            <a:spLocks noGrp="1"/>
          </p:cNvSpPr>
          <p:nvPr>
            <p:ph type="sldNum" sz="quarter" idx="12"/>
          </p:nvPr>
        </p:nvSpPr>
        <p:spPr/>
        <p:txBody>
          <a:bodyPr/>
          <a:lstStyle/>
          <a:p>
            <a:fld id="{7892D14E-91D0-A44D-A4A0-D5DBF8F24DD2}" type="slidenum">
              <a:rPr lang="ja-JP" altLang="en-US" smtClean="0"/>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ja-JP" smtClean="0"/>
              <a:t>2015-01-29</a:t>
            </a:r>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smtClean="0"/>
              <a:t>修士論文発表会</a:t>
            </a: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2D14E-91D0-A44D-A4A0-D5DBF8F24DD2}" type="slidenum">
              <a:rPr lang="ja-JP" altLang="en-US" smtClean="0"/>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image" Target="../media/image26.pd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eg"/><Relationship Id="rId3"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1" Type="http://schemas.openxmlformats.org/officeDocument/2006/relationships/slideLayout" Target="../slideLayouts/slideLayout6.xml"/><Relationship Id="rId2"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image" Target="../media/image2.pdf"/></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1" Type="http://schemas.openxmlformats.org/officeDocument/2006/relationships/slideLayout" Target="../slideLayouts/slideLayout6.xml"/><Relationship Id="rId2"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6730" y="2130425"/>
            <a:ext cx="8564400" cy="1470025"/>
          </a:xfrm>
        </p:spPr>
        <p:txBody>
          <a:bodyPr>
            <a:normAutofit/>
          </a:bodyPr>
          <a:lstStyle/>
          <a:p>
            <a:r>
              <a:rPr lang="ja-JP" altLang="en-US" sz="3600" dirty="0" smtClean="0"/>
              <a:t>超伝導検出器</a:t>
            </a:r>
            <a:r>
              <a:rPr lang="en-US" altLang="ja-JP" sz="3600" dirty="0" smtClean="0"/>
              <a:t> MKID </a:t>
            </a:r>
            <a:r>
              <a:rPr lang="ja-JP" altLang="en-US" sz="3600" dirty="0" smtClean="0"/>
              <a:t>の多重読み出し用</a:t>
            </a:r>
            <a:r>
              <a:rPr lang="en-US" altLang="ja-JP" sz="3600" dirty="0" smtClean="0"/>
              <a:t/>
            </a:r>
            <a:br>
              <a:rPr lang="en-US" altLang="ja-JP" sz="3600" dirty="0" smtClean="0"/>
            </a:br>
            <a:r>
              <a:rPr lang="ja-JP" altLang="en-US" sz="3600" dirty="0" smtClean="0"/>
              <a:t>フロントエンド回路の開発</a:t>
            </a:r>
            <a:endParaRPr lang="ja-JP" altLang="en-US" sz="3600" dirty="0"/>
          </a:p>
        </p:txBody>
      </p:sp>
      <p:sp>
        <p:nvSpPr>
          <p:cNvPr id="3" name="サブタイトル 2"/>
          <p:cNvSpPr>
            <a:spLocks noGrp="1"/>
          </p:cNvSpPr>
          <p:nvPr>
            <p:ph type="subTitle" idx="1"/>
          </p:nvPr>
        </p:nvSpPr>
        <p:spPr/>
        <p:txBody>
          <a:bodyPr>
            <a:normAutofit fontScale="77500" lnSpcReduction="20000"/>
          </a:bodyPr>
          <a:lstStyle/>
          <a:p>
            <a:r>
              <a:rPr lang="ja-JP" altLang="en-US" sz="2595" dirty="0" smtClean="0"/>
              <a:t>総合研究大学院大学</a:t>
            </a:r>
            <a:endParaRPr lang="en-US" altLang="ja-JP" sz="2595" dirty="0" smtClean="0"/>
          </a:p>
          <a:p>
            <a:r>
              <a:rPr lang="ja-JP" altLang="en-US" sz="2595" dirty="0" smtClean="0"/>
              <a:t>高エネルギー加速器科学研究科</a:t>
            </a:r>
            <a:endParaRPr lang="en-US" altLang="ja-JP" sz="2595" dirty="0" smtClean="0"/>
          </a:p>
          <a:p>
            <a:r>
              <a:rPr lang="ja-JP" altLang="en-US" sz="2595" dirty="0" smtClean="0"/>
              <a:t>素粒子原子核専攻</a:t>
            </a:r>
            <a:endParaRPr lang="en-US" altLang="ja-JP" sz="2595" dirty="0" smtClean="0"/>
          </a:p>
          <a:p>
            <a:endParaRPr lang="en-US" altLang="ja-JP" sz="2595" dirty="0" smtClean="0"/>
          </a:p>
          <a:p>
            <a:r>
              <a:rPr lang="ja-JP" altLang="en-US" dirty="0" smtClean="0"/>
              <a:t>石塚</a:t>
            </a:r>
            <a:r>
              <a:rPr lang="en-US" altLang="ja-JP" dirty="0" smtClean="0"/>
              <a:t> </a:t>
            </a:r>
            <a:r>
              <a:rPr lang="ja-JP" altLang="en-US" dirty="0" smtClean="0"/>
              <a:t>光</a:t>
            </a:r>
            <a:endParaRPr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10</a:t>
            </a:fld>
            <a:endParaRPr lang="ja-JP" altLang="en-US"/>
          </a:p>
        </p:txBody>
      </p:sp>
      <p:sp>
        <p:nvSpPr>
          <p:cNvPr id="6" name="テキスト ボックス 5"/>
          <p:cNvSpPr txBox="1"/>
          <p:nvPr/>
        </p:nvSpPr>
        <p:spPr>
          <a:xfrm>
            <a:off x="3967366" y="1217485"/>
            <a:ext cx="5045372" cy="1200328"/>
          </a:xfrm>
          <a:prstGeom prst="rect">
            <a:avLst/>
          </a:prstGeom>
          <a:noFill/>
        </p:spPr>
        <p:txBody>
          <a:bodyPr wrap="none" rtlCol="0">
            <a:spAutoFit/>
          </a:bodyPr>
          <a:lstStyle/>
          <a:p>
            <a:pPr algn="ctr"/>
            <a:r>
              <a:rPr kumimoji="1" lang="en-US" altLang="ja-JP" sz="2400" dirty="0" smtClean="0"/>
              <a:t>FPGA </a:t>
            </a:r>
            <a:r>
              <a:rPr kumimoji="1" lang="ja-JP" altLang="en-US" sz="2400" dirty="0" smtClean="0"/>
              <a:t>でつくった波を</a:t>
            </a:r>
            <a:r>
              <a:rPr lang="en-US" altLang="ja-JP" sz="2400" dirty="0" smtClean="0"/>
              <a:t> </a:t>
            </a:r>
            <a:r>
              <a:rPr kumimoji="1" lang="en-US" altLang="ja-JP" sz="2400" dirty="0" smtClean="0"/>
              <a:t>DAC</a:t>
            </a:r>
            <a:r>
              <a:rPr lang="en-US" altLang="ja-JP" sz="2400" dirty="0" smtClean="0"/>
              <a:t> </a:t>
            </a:r>
            <a:r>
              <a:rPr lang="ja-JP" altLang="en-US" sz="2400" dirty="0" smtClean="0"/>
              <a:t>で出力し、</a:t>
            </a:r>
            <a:endParaRPr lang="en-US" altLang="ja-JP" sz="2400" dirty="0" smtClean="0"/>
          </a:p>
          <a:p>
            <a:pPr algn="ctr"/>
            <a:r>
              <a:rPr lang="en-US" altLang="ja-JP" sz="2400" dirty="0" smtClean="0"/>
              <a:t>UP Mixer </a:t>
            </a:r>
            <a:r>
              <a:rPr lang="ja-JP" altLang="en-US" sz="2400" dirty="0" smtClean="0"/>
              <a:t>と</a:t>
            </a:r>
            <a:r>
              <a:rPr lang="en-US" altLang="ja-JP" sz="2400" dirty="0" smtClean="0"/>
              <a:t> LO</a:t>
            </a:r>
            <a:r>
              <a:rPr lang="ja-JP" altLang="en-US" sz="2400" dirty="0" smtClean="0"/>
              <a:t>（</a:t>
            </a:r>
            <a:r>
              <a:rPr lang="en-US" altLang="ja-JP" sz="2400" dirty="0" smtClean="0"/>
              <a:t>3—6 GHz</a:t>
            </a:r>
            <a:r>
              <a:rPr lang="ja-JP" altLang="en-US" sz="2400" dirty="0" smtClean="0"/>
              <a:t>）で、</a:t>
            </a:r>
            <a:r>
              <a:rPr lang="en-US" altLang="ja-JP" sz="2400" dirty="0" smtClean="0"/>
              <a:t/>
            </a:r>
            <a:br>
              <a:rPr lang="en-US" altLang="ja-JP" sz="2400" dirty="0" smtClean="0"/>
            </a:br>
            <a:r>
              <a:rPr lang="ja-JP" altLang="en-US" sz="2400" dirty="0" smtClean="0"/>
              <a:t>メガヘルツをギガヘルツに</a:t>
            </a:r>
            <a:r>
              <a:rPr lang="en-US" altLang="ja-JP" sz="2400" dirty="0" smtClean="0"/>
              <a:t> Up-convert</a:t>
            </a:r>
            <a:endParaRPr kumimoji="1" lang="ja-JP" altLang="en-US" sz="2400" dirty="0"/>
          </a:p>
        </p:txBody>
      </p:sp>
      <p:grpSp>
        <p:nvGrpSpPr>
          <p:cNvPr id="7" name="図形グループ 97"/>
          <p:cNvGrpSpPr/>
          <p:nvPr/>
        </p:nvGrpSpPr>
        <p:grpSpPr>
          <a:xfrm>
            <a:off x="442166" y="1406865"/>
            <a:ext cx="3631322" cy="4860976"/>
            <a:chOff x="442166" y="1406865"/>
            <a:chExt cx="3631322" cy="4860976"/>
          </a:xfrm>
        </p:grpSpPr>
        <p:sp>
          <p:nvSpPr>
            <p:cNvPr id="8" name="正方形/長方形 7"/>
            <p:cNvSpPr/>
            <p:nvPr/>
          </p:nvSpPr>
          <p:spPr>
            <a:xfrm>
              <a:off x="1180516" y="5649074"/>
              <a:ext cx="2562870"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021786" y="5692202"/>
              <a:ext cx="864339" cy="461665"/>
            </a:xfrm>
            <a:prstGeom prst="rect">
              <a:avLst/>
            </a:prstGeom>
            <a:noFill/>
          </p:spPr>
          <p:txBody>
            <a:bodyPr wrap="none" rtlCol="0">
              <a:spAutoFit/>
            </a:bodyPr>
            <a:lstStyle/>
            <a:p>
              <a:r>
                <a:rPr kumimoji="1" lang="en-US" altLang="ja-JP" sz="2400" dirty="0" smtClean="0"/>
                <a:t>FPGA</a:t>
              </a:r>
              <a:endParaRPr kumimoji="1" lang="ja-JP" altLang="en-US" sz="2400" dirty="0"/>
            </a:p>
          </p:txBody>
        </p:sp>
        <p:sp>
          <p:nvSpPr>
            <p:cNvPr id="10" name="正方形/長方形 9"/>
            <p:cNvSpPr/>
            <p:nvPr/>
          </p:nvSpPr>
          <p:spPr>
            <a:xfrm>
              <a:off x="1176454" y="4669798"/>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299922" y="4724066"/>
              <a:ext cx="709449" cy="461665"/>
            </a:xfrm>
            <a:prstGeom prst="rect">
              <a:avLst/>
            </a:prstGeom>
            <a:noFill/>
          </p:spPr>
          <p:txBody>
            <a:bodyPr wrap="none" rtlCol="0">
              <a:spAutoFit/>
            </a:bodyPr>
            <a:lstStyle/>
            <a:p>
              <a:r>
                <a:rPr kumimoji="1" lang="en-US" altLang="ja-JP" sz="2400" dirty="0" smtClean="0"/>
                <a:t>DAC</a:t>
              </a:r>
              <a:endParaRPr kumimoji="1" lang="ja-JP" altLang="en-US" sz="2400" dirty="0"/>
            </a:p>
          </p:txBody>
        </p:sp>
        <p:sp>
          <p:nvSpPr>
            <p:cNvPr id="12" name="正方形/長方形 11"/>
            <p:cNvSpPr/>
            <p:nvPr/>
          </p:nvSpPr>
          <p:spPr>
            <a:xfrm>
              <a:off x="2798999" y="4673933"/>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916904" y="4724066"/>
              <a:ext cx="716212" cy="461665"/>
            </a:xfrm>
            <a:prstGeom prst="rect">
              <a:avLst/>
            </a:prstGeom>
            <a:noFill/>
          </p:spPr>
          <p:txBody>
            <a:bodyPr wrap="none" rtlCol="0">
              <a:spAutoFit/>
            </a:bodyPr>
            <a:lstStyle/>
            <a:p>
              <a:r>
                <a:rPr lang="en-US" altLang="ja-JP" sz="2400" dirty="0" smtClean="0"/>
                <a:t>ADC</a:t>
              </a:r>
              <a:endParaRPr kumimoji="1" lang="ja-JP" altLang="en-US" sz="2400" dirty="0"/>
            </a:p>
          </p:txBody>
        </p:sp>
        <p:sp>
          <p:nvSpPr>
            <p:cNvPr id="14" name="円/楕円 13"/>
            <p:cNvSpPr/>
            <p:nvPr/>
          </p:nvSpPr>
          <p:spPr>
            <a:xfrm>
              <a:off x="3035863" y="3582501"/>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コネクタ 14"/>
            <p:cNvCxnSpPr>
              <a:stCxn id="14" idx="1"/>
              <a:endCxn id="14" idx="5"/>
            </p:cNvCxnSpPr>
            <p:nvPr/>
          </p:nvCxnSpPr>
          <p:spPr>
            <a:xfrm rot="16200000" flipH="1">
              <a:off x="3108665" y="3645006"/>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a:stCxn id="14" idx="3"/>
              <a:endCxn id="14" idx="7"/>
            </p:cNvCxnSpPr>
            <p:nvPr/>
          </p:nvCxnSpPr>
          <p:spPr>
            <a:xfrm rot="5400000" flipH="1" flipV="1">
              <a:off x="3108665" y="3645005"/>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円/楕円 16"/>
            <p:cNvSpPr/>
            <p:nvPr/>
          </p:nvSpPr>
          <p:spPr>
            <a:xfrm>
              <a:off x="1418340" y="3580457"/>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p:cNvCxnSpPr>
              <a:stCxn id="17" idx="1"/>
              <a:endCxn id="17" idx="5"/>
            </p:cNvCxnSpPr>
            <p:nvPr/>
          </p:nvCxnSpPr>
          <p:spPr>
            <a:xfrm rot="16200000" flipH="1">
              <a:off x="1491142" y="3642962"/>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a:stCxn id="17" idx="3"/>
              <a:endCxn id="17" idx="7"/>
            </p:cNvCxnSpPr>
            <p:nvPr/>
          </p:nvCxnSpPr>
          <p:spPr>
            <a:xfrm rot="5400000" flipH="1" flipV="1">
              <a:off x="1491142" y="3642961"/>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図形グループ 65"/>
            <p:cNvGrpSpPr>
              <a:grpSpLocks noChangeAspect="1"/>
            </p:cNvGrpSpPr>
            <p:nvPr/>
          </p:nvGrpSpPr>
          <p:grpSpPr>
            <a:xfrm>
              <a:off x="1521184" y="2682359"/>
              <a:ext cx="256470" cy="719998"/>
              <a:chOff x="4377667" y="653020"/>
              <a:chExt cx="502104" cy="1409575"/>
            </a:xfrm>
          </p:grpSpPr>
          <p:grpSp>
            <p:nvGrpSpPr>
              <p:cNvPr id="45" name="図形グループ 54"/>
              <p:cNvGrpSpPr/>
              <p:nvPr/>
            </p:nvGrpSpPr>
            <p:grpSpPr>
              <a:xfrm rot="5400000">
                <a:off x="3923831" y="1172060"/>
                <a:ext cx="1409575" cy="371495"/>
                <a:chOff x="4704458" y="1339777"/>
                <a:chExt cx="1409575" cy="371495"/>
              </a:xfrm>
              <a:scene3d>
                <a:camera prst="orthographicFront">
                  <a:rot lat="10800000" lon="0" rev="0"/>
                </a:camera>
                <a:lightRig rig="threePt" dir="t"/>
              </a:scene3d>
            </p:grpSpPr>
            <p:cxnSp>
              <p:nvCxnSpPr>
                <p:cNvPr id="47" name="直線コネクタ 46"/>
                <p:cNvCxnSpPr>
                  <a:cxnSpLocks noChangeAspect="1"/>
                </p:cNvCxnSpPr>
                <p:nvPr/>
              </p:nvCxnSpPr>
              <p:spPr>
                <a:xfrm>
                  <a:off x="4704458" y="151977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p:cNvCxnSpPr>
                  <a:cxnSpLocks noChangeAspect="1"/>
                </p:cNvCxnSpPr>
                <p:nvPr/>
              </p:nvCxnSpPr>
              <p:spPr>
                <a:xfrm rot="18000000">
                  <a:off x="4837536" y="145213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p:cNvCxnSpPr>
                  <a:cxnSpLocks noChangeAspect="1"/>
                </p:cNvCxnSpPr>
                <p:nvPr/>
              </p:nvCxnSpPr>
              <p:spPr>
                <a:xfrm rot="14400000">
                  <a:off x="4881070"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a:cxnSpLocks noChangeAspect="1"/>
                </p:cNvCxnSpPr>
                <p:nvPr/>
              </p:nvCxnSpPr>
              <p:spPr>
                <a:xfrm rot="7200000">
                  <a:off x="5062444"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a:cxnSpLocks noChangeAspect="1"/>
                </p:cNvCxnSpPr>
                <p:nvPr/>
              </p:nvCxnSpPr>
              <p:spPr>
                <a:xfrm rot="7200000">
                  <a:off x="5417931" y="1530477"/>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a:cxnSpLocks noChangeAspect="1"/>
                </p:cNvCxnSpPr>
                <p:nvPr/>
              </p:nvCxnSpPr>
              <p:spPr>
                <a:xfrm rot="14400000">
                  <a:off x="5240789" y="1526244"/>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a:cxnSpLocks noChangeAspect="1"/>
                </p:cNvCxnSpPr>
                <p:nvPr/>
              </p:nvCxnSpPr>
              <p:spPr>
                <a:xfrm rot="14400000">
                  <a:off x="5595075" y="1530478"/>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p:cNvCxnSpPr>
                  <a:cxnSpLocks noChangeAspect="1"/>
                </p:cNvCxnSpPr>
                <p:nvPr/>
              </p:nvCxnSpPr>
              <p:spPr>
                <a:xfrm rot="18000000">
                  <a:off x="5808751" y="160881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a:cxnSpLocks noChangeAspect="1"/>
                </p:cNvCxnSpPr>
                <p:nvPr/>
              </p:nvCxnSpPr>
              <p:spPr>
                <a:xfrm>
                  <a:off x="5934033" y="1531272"/>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6" name="直線矢印コネクタ 45"/>
              <p:cNvCxnSpPr/>
              <p:nvPr/>
            </p:nvCxnSpPr>
            <p:spPr>
              <a:xfrm rot="5400000" flipH="1" flipV="1">
                <a:off x="4098728" y="1111953"/>
                <a:ext cx="1059981" cy="502104"/>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正方形/長方形 20"/>
            <p:cNvSpPr/>
            <p:nvPr/>
          </p:nvSpPr>
          <p:spPr>
            <a:xfrm>
              <a:off x="1168965" y="1741206"/>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1203305" y="1795474"/>
              <a:ext cx="874608" cy="461665"/>
            </a:xfrm>
            <a:prstGeom prst="rect">
              <a:avLst/>
            </a:prstGeom>
            <a:noFill/>
          </p:spPr>
          <p:txBody>
            <a:bodyPr wrap="none" rtlCol="0">
              <a:spAutoFit/>
            </a:bodyPr>
            <a:lstStyle/>
            <a:p>
              <a:r>
                <a:rPr lang="en-US" altLang="ja-JP" sz="2400" dirty="0" smtClean="0"/>
                <a:t>MKID</a:t>
              </a:r>
              <a:endParaRPr kumimoji="1" lang="ja-JP" altLang="en-US" sz="2400" dirty="0"/>
            </a:p>
          </p:txBody>
        </p:sp>
        <p:sp>
          <p:nvSpPr>
            <p:cNvPr id="23" name="二等辺三角形 22"/>
            <p:cNvSpPr/>
            <p:nvPr/>
          </p:nvSpPr>
          <p:spPr>
            <a:xfrm rot="5400000">
              <a:off x="2480842" y="1823959"/>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10" idx="2"/>
            </p:cNvCxnSpPr>
            <p:nvPr/>
          </p:nvCxnSpPr>
          <p:spPr>
            <a:xfrm rot="5400000">
              <a:off x="1474470" y="5462611"/>
              <a:ext cx="348225" cy="1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a:stCxn id="12" idx="2"/>
            </p:cNvCxnSpPr>
            <p:nvPr/>
          </p:nvCxnSpPr>
          <p:spPr>
            <a:xfrm rot="5400000">
              <a:off x="3091193" y="5472699"/>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a:stCxn id="17" idx="4"/>
              <a:endCxn id="10" idx="0"/>
            </p:cNvCxnSpPr>
            <p:nvPr/>
          </p:nvCxnSpPr>
          <p:spPr>
            <a:xfrm rot="5400000">
              <a:off x="1333791" y="4351248"/>
              <a:ext cx="633407" cy="36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a:stCxn id="14" idx="4"/>
              <a:endCxn id="12" idx="0"/>
            </p:cNvCxnSpPr>
            <p:nvPr/>
          </p:nvCxnSpPr>
          <p:spPr>
            <a:xfrm rot="16200000" flipH="1">
              <a:off x="2952779" y="4355519"/>
              <a:ext cx="635498" cy="133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rot="5400000">
              <a:off x="3147564" y="3454379"/>
              <a:ext cx="246983" cy="79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二等辺三角形 28"/>
            <p:cNvSpPr/>
            <p:nvPr/>
          </p:nvSpPr>
          <p:spPr>
            <a:xfrm rot="10800000">
              <a:off x="2984571" y="2875351"/>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rot="5400000" flipH="1" flipV="1">
              <a:off x="2846328" y="2464783"/>
              <a:ext cx="845999" cy="5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5400000" flipH="1" flipV="1">
              <a:off x="1484200" y="2521166"/>
              <a:ext cx="322385"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a:stCxn id="23" idx="0"/>
            </p:cNvCxnSpPr>
            <p:nvPr/>
          </p:nvCxnSpPr>
          <p:spPr>
            <a:xfrm>
              <a:off x="2995691" y="2051927"/>
              <a:ext cx="27629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a:stCxn id="21" idx="3"/>
              <a:endCxn id="23" idx="3"/>
            </p:cNvCxnSpPr>
            <p:nvPr/>
          </p:nvCxnSpPr>
          <p:spPr>
            <a:xfrm>
              <a:off x="2113352" y="2050590"/>
              <a:ext cx="426405" cy="1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正方形/長方形 33"/>
            <p:cNvSpPr/>
            <p:nvPr/>
          </p:nvSpPr>
          <p:spPr>
            <a:xfrm>
              <a:off x="979444" y="1540543"/>
              <a:ext cx="1375358" cy="991451"/>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12329" y="1406865"/>
              <a:ext cx="2931057" cy="1239929"/>
            </a:xfrm>
            <a:prstGeom prst="rect">
              <a:avLst/>
            </a:prstGeom>
            <a:noFill/>
            <a:ln w="25400">
              <a:solidFill>
                <a:srgbClr val="008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1446056" y="4100797"/>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7" name="テキスト ボックス 36"/>
            <p:cNvSpPr txBox="1"/>
            <p:nvPr/>
          </p:nvSpPr>
          <p:spPr>
            <a:xfrm>
              <a:off x="3072834" y="4100796"/>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8" name="テキスト ボックス 37"/>
            <p:cNvSpPr txBox="1"/>
            <p:nvPr/>
          </p:nvSpPr>
          <p:spPr>
            <a:xfrm>
              <a:off x="2459137" y="1426256"/>
              <a:ext cx="564277" cy="369332"/>
            </a:xfrm>
            <a:prstGeom prst="rect">
              <a:avLst/>
            </a:prstGeom>
            <a:noFill/>
          </p:spPr>
          <p:txBody>
            <a:bodyPr wrap="none" rtlCol="0">
              <a:spAutoFit/>
            </a:bodyPr>
            <a:lstStyle/>
            <a:p>
              <a:r>
                <a:rPr lang="en-US" altLang="ja-JP" dirty="0" smtClean="0"/>
                <a:t>LNA</a:t>
              </a:r>
              <a:endParaRPr kumimoji="1" lang="ja-JP" altLang="en-US" dirty="0"/>
            </a:p>
          </p:txBody>
        </p:sp>
        <p:sp>
          <p:nvSpPr>
            <p:cNvPr id="39" name="テキスト ボックス 38"/>
            <p:cNvSpPr txBox="1"/>
            <p:nvPr/>
          </p:nvSpPr>
          <p:spPr>
            <a:xfrm>
              <a:off x="1702033" y="2916059"/>
              <a:ext cx="464640" cy="369332"/>
            </a:xfrm>
            <a:prstGeom prst="rect">
              <a:avLst/>
            </a:prstGeom>
            <a:noFill/>
          </p:spPr>
          <p:txBody>
            <a:bodyPr wrap="none" rtlCol="0">
              <a:spAutoFit/>
            </a:bodyPr>
            <a:lstStyle/>
            <a:p>
              <a:r>
                <a:rPr lang="en-US" altLang="ja-JP" dirty="0" err="1" smtClean="0"/>
                <a:t>Att</a:t>
              </a:r>
              <a:endParaRPr kumimoji="1" lang="ja-JP" altLang="en-US" dirty="0"/>
            </a:p>
          </p:txBody>
        </p:sp>
        <p:sp>
          <p:nvSpPr>
            <p:cNvPr id="42" name="テキスト ボックス 41"/>
            <p:cNvSpPr txBox="1"/>
            <p:nvPr/>
          </p:nvSpPr>
          <p:spPr>
            <a:xfrm>
              <a:off x="3449587" y="2916059"/>
              <a:ext cx="623901" cy="369332"/>
            </a:xfrm>
            <a:prstGeom prst="rect">
              <a:avLst/>
            </a:prstGeom>
            <a:noFill/>
          </p:spPr>
          <p:txBody>
            <a:bodyPr wrap="none" rtlCol="0">
              <a:spAutoFit/>
            </a:bodyPr>
            <a:lstStyle/>
            <a:p>
              <a:r>
                <a:rPr lang="en-US" altLang="ja-JP" dirty="0" smtClean="0"/>
                <a:t>Amp</a:t>
              </a:r>
              <a:endParaRPr kumimoji="1" lang="ja-JP" altLang="en-US" dirty="0"/>
            </a:p>
          </p:txBody>
        </p:sp>
        <p:sp>
          <p:nvSpPr>
            <p:cNvPr id="43" name="テキスト ボックス 42"/>
            <p:cNvSpPr txBox="1"/>
            <p:nvPr/>
          </p:nvSpPr>
          <p:spPr>
            <a:xfrm>
              <a:off x="442166" y="2553870"/>
              <a:ext cx="1116900" cy="923330"/>
            </a:xfrm>
            <a:prstGeom prst="rect">
              <a:avLst/>
            </a:prstGeom>
            <a:noFill/>
          </p:spPr>
          <p:txBody>
            <a:bodyPr wrap="none" rtlCol="0">
              <a:spAutoFit/>
            </a:bodyPr>
            <a:lstStyle/>
            <a:p>
              <a:r>
                <a:rPr lang="en-US" altLang="ja-JP" dirty="0" smtClean="0"/>
                <a:t>Cryostat:</a:t>
              </a:r>
            </a:p>
            <a:p>
              <a:r>
                <a:rPr kumimoji="1" lang="en-US" altLang="ja-JP" dirty="0" smtClean="0">
                  <a:solidFill>
                    <a:srgbClr val="0000FF"/>
                  </a:solidFill>
                </a:rPr>
                <a:t>&lt;</a:t>
              </a:r>
              <a:r>
                <a:rPr kumimoji="1" lang="en-US" altLang="ja-JP" dirty="0" smtClean="0">
                  <a:solidFill>
                    <a:srgbClr val="0000FF"/>
                  </a:solidFill>
                </a:rPr>
                <a:t> </a:t>
              </a:r>
              <a:r>
                <a:rPr lang="en-US" altLang="ja-JP" dirty="0" smtClean="0">
                  <a:solidFill>
                    <a:srgbClr val="0000FF"/>
                  </a:solidFill>
                </a:rPr>
                <a:t>250</a:t>
              </a:r>
              <a:r>
                <a:rPr kumimoji="1" lang="en-US" altLang="ja-JP" dirty="0" smtClean="0">
                  <a:solidFill>
                    <a:srgbClr val="0000FF"/>
                  </a:solidFill>
                </a:rPr>
                <a:t> </a:t>
              </a:r>
              <a:r>
                <a:rPr kumimoji="1" lang="en-US" altLang="ja-JP" dirty="0" err="1" smtClean="0">
                  <a:solidFill>
                    <a:srgbClr val="0000FF"/>
                  </a:solidFill>
                </a:rPr>
                <a:t>mK</a:t>
              </a:r>
              <a:r>
                <a:rPr kumimoji="1" lang="en-US" altLang="ja-JP" dirty="0" smtClean="0"/>
                <a:t>,</a:t>
              </a:r>
            </a:p>
            <a:p>
              <a:r>
                <a:rPr lang="en-US" altLang="ja-JP" dirty="0" smtClean="0">
                  <a:solidFill>
                    <a:srgbClr val="008000"/>
                  </a:solidFill>
                </a:rPr>
                <a:t>4 K</a:t>
              </a:r>
              <a:endParaRPr kumimoji="1" lang="ja-JP" altLang="en-US" dirty="0">
                <a:solidFill>
                  <a:srgbClr val="008000"/>
                </a:solidFill>
              </a:endParaRPr>
            </a:p>
          </p:txBody>
        </p:sp>
        <p:cxnSp>
          <p:nvCxnSpPr>
            <p:cNvPr id="44" name="直線コネクタ 43"/>
            <p:cNvCxnSpPr>
              <a:endCxn id="17" idx="0"/>
            </p:cNvCxnSpPr>
            <p:nvPr/>
          </p:nvCxnSpPr>
          <p:spPr>
            <a:xfrm rot="16200000" flipH="1">
              <a:off x="1519552" y="3447669"/>
              <a:ext cx="264726" cy="8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テキスト ボックス 55"/>
          <p:cNvSpPr txBox="1"/>
          <p:nvPr/>
        </p:nvSpPr>
        <p:spPr>
          <a:xfrm>
            <a:off x="5852272" y="3252979"/>
            <a:ext cx="1219580" cy="646331"/>
          </a:xfrm>
          <a:prstGeom prst="rect">
            <a:avLst/>
          </a:prstGeom>
          <a:noFill/>
          <a:ln w="38100">
            <a:noFill/>
          </a:ln>
        </p:spPr>
        <p:txBody>
          <a:bodyPr wrap="none" rtlCol="0">
            <a:spAutoFit/>
          </a:bodyPr>
          <a:lstStyle/>
          <a:p>
            <a:r>
              <a:rPr kumimoji="1" lang="en-US" altLang="ja-JP" sz="3600" dirty="0" smtClean="0"/>
              <a:t>MKID</a:t>
            </a:r>
            <a:endParaRPr kumimoji="1" lang="ja-JP" altLang="en-US" sz="3600" dirty="0"/>
          </a:p>
        </p:txBody>
      </p:sp>
      <p:sp>
        <p:nvSpPr>
          <p:cNvPr id="57" name="右矢印 56"/>
          <p:cNvSpPr/>
          <p:nvPr/>
        </p:nvSpPr>
        <p:spPr>
          <a:xfrm rot="5400000">
            <a:off x="6068902" y="2617442"/>
            <a:ext cx="786246" cy="558800"/>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右矢印 57"/>
          <p:cNvSpPr/>
          <p:nvPr/>
        </p:nvSpPr>
        <p:spPr>
          <a:xfrm>
            <a:off x="1717480" y="1826960"/>
            <a:ext cx="1041591" cy="453110"/>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2225137" y="3578268"/>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0" name="直線コネクタ 59"/>
          <p:cNvCxnSpPr>
            <a:stCxn id="59" idx="6"/>
          </p:cNvCxnSpPr>
          <p:nvPr/>
        </p:nvCxnSpPr>
        <p:spPr>
          <a:xfrm>
            <a:off x="2693136" y="3806235"/>
            <a:ext cx="342727" cy="4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コネクタ 60"/>
          <p:cNvCxnSpPr>
            <a:endCxn id="59" idx="2"/>
          </p:cNvCxnSpPr>
          <p:nvPr/>
        </p:nvCxnSpPr>
        <p:spPr>
          <a:xfrm flipV="1">
            <a:off x="1886339" y="3806235"/>
            <a:ext cx="338798" cy="21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テキスト ボックス 61"/>
          <p:cNvSpPr txBox="1"/>
          <p:nvPr/>
        </p:nvSpPr>
        <p:spPr>
          <a:xfrm>
            <a:off x="2249771" y="3500344"/>
            <a:ext cx="440145" cy="707886"/>
          </a:xfrm>
          <a:prstGeom prst="rect">
            <a:avLst/>
          </a:prstGeom>
          <a:noFill/>
        </p:spPr>
        <p:txBody>
          <a:bodyPr wrap="none" rtlCol="0">
            <a:spAutoFit/>
          </a:bodyPr>
          <a:lstStyle/>
          <a:p>
            <a:r>
              <a:rPr lang="en-US" altLang="ja-JP" sz="4000" dirty="0" smtClean="0"/>
              <a:t>~</a:t>
            </a:r>
            <a:endParaRPr kumimoji="1" lang="ja-JP" altLang="en-US" sz="4000" dirty="0"/>
          </a:p>
        </p:txBody>
      </p:sp>
      <p:sp>
        <p:nvSpPr>
          <p:cNvPr id="63" name="テキスト ボックス 62"/>
          <p:cNvSpPr txBox="1"/>
          <p:nvPr/>
        </p:nvSpPr>
        <p:spPr>
          <a:xfrm>
            <a:off x="2249771" y="3237597"/>
            <a:ext cx="429475" cy="369332"/>
          </a:xfrm>
          <a:prstGeom prst="rect">
            <a:avLst/>
          </a:prstGeom>
          <a:noFill/>
        </p:spPr>
        <p:txBody>
          <a:bodyPr wrap="none" rtlCol="0">
            <a:spAutoFit/>
          </a:bodyPr>
          <a:lstStyle/>
          <a:p>
            <a:r>
              <a:rPr lang="en-US" altLang="ja-JP" dirty="0" smtClean="0"/>
              <a:t>LO</a:t>
            </a:r>
            <a:endParaRPr kumimoji="1" lang="ja-JP" altLang="en-US" dirty="0"/>
          </a:p>
        </p:txBody>
      </p:sp>
      <p:sp>
        <p:nvSpPr>
          <p:cNvPr id="66" name="タイトル 1"/>
          <p:cNvSpPr>
            <a:spLocks noGrp="1"/>
          </p:cNvSpPr>
          <p:nvPr>
            <p:ph type="title"/>
          </p:nvPr>
        </p:nvSpPr>
        <p:spPr>
          <a:xfrm>
            <a:off x="457200" y="274638"/>
            <a:ext cx="8229600" cy="1143000"/>
          </a:xfrm>
        </p:spPr>
        <p:txBody>
          <a:bodyPr/>
          <a:lstStyle/>
          <a:p>
            <a:r>
              <a:rPr lang="ja-JP" altLang="en-US" dirty="0" smtClean="0"/>
              <a:t>読み出し方法</a:t>
            </a:r>
            <a:endParaRPr lang="ja-JP" altLang="en-US" dirty="0"/>
          </a:p>
        </p:txBody>
      </p:sp>
      <p:sp>
        <p:nvSpPr>
          <p:cNvPr id="67" name="テキスト ボックス 66"/>
          <p:cNvSpPr txBox="1"/>
          <p:nvPr/>
        </p:nvSpPr>
        <p:spPr>
          <a:xfrm>
            <a:off x="562526" y="3606031"/>
            <a:ext cx="854508" cy="369332"/>
          </a:xfrm>
          <a:prstGeom prst="rect">
            <a:avLst/>
          </a:prstGeom>
          <a:noFill/>
        </p:spPr>
        <p:txBody>
          <a:bodyPr wrap="none" rtlCol="0">
            <a:spAutoFit/>
          </a:bodyPr>
          <a:lstStyle/>
          <a:p>
            <a:r>
              <a:rPr kumimoji="1" lang="en-US" altLang="ja-JP" dirty="0" smtClean="0"/>
              <a:t>UP Mix</a:t>
            </a:r>
            <a:endParaRPr kumimoji="1" lang="ja-JP" altLang="en-US" dirty="0"/>
          </a:p>
        </p:txBody>
      </p:sp>
      <p:sp>
        <p:nvSpPr>
          <p:cNvPr id="68" name="テキスト ボックス 67"/>
          <p:cNvSpPr txBox="1"/>
          <p:nvPr/>
        </p:nvSpPr>
        <p:spPr>
          <a:xfrm>
            <a:off x="3460442" y="3472783"/>
            <a:ext cx="831402" cy="646331"/>
          </a:xfrm>
          <a:prstGeom prst="rect">
            <a:avLst/>
          </a:prstGeom>
          <a:noFill/>
        </p:spPr>
        <p:txBody>
          <a:bodyPr wrap="none" rtlCol="0">
            <a:spAutoFit/>
          </a:bodyPr>
          <a:lstStyle/>
          <a:p>
            <a:pPr algn="ctr"/>
            <a:r>
              <a:rPr kumimoji="1" lang="en-US" altLang="ja-JP" dirty="0" smtClean="0"/>
              <a:t>DOWN</a:t>
            </a:r>
          </a:p>
          <a:p>
            <a:pPr algn="ctr"/>
            <a:r>
              <a:rPr kumimoji="1" lang="en-US" altLang="ja-JP" dirty="0" smtClean="0"/>
              <a:t>Mix</a:t>
            </a:r>
            <a:endParaRPr kumimoji="1" lang="ja-JP"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11</a:t>
            </a:fld>
            <a:endParaRPr lang="ja-JP" altLang="en-US"/>
          </a:p>
        </p:txBody>
      </p:sp>
      <p:sp>
        <p:nvSpPr>
          <p:cNvPr id="6" name="テキスト ボックス 5"/>
          <p:cNvSpPr txBox="1"/>
          <p:nvPr/>
        </p:nvSpPr>
        <p:spPr>
          <a:xfrm>
            <a:off x="3967366" y="1217485"/>
            <a:ext cx="5045372" cy="1200328"/>
          </a:xfrm>
          <a:prstGeom prst="rect">
            <a:avLst/>
          </a:prstGeom>
          <a:noFill/>
        </p:spPr>
        <p:txBody>
          <a:bodyPr wrap="none" rtlCol="0">
            <a:spAutoFit/>
          </a:bodyPr>
          <a:lstStyle/>
          <a:p>
            <a:pPr algn="ctr"/>
            <a:r>
              <a:rPr kumimoji="1" lang="en-US" altLang="ja-JP" sz="2400" dirty="0" smtClean="0"/>
              <a:t>FPGA </a:t>
            </a:r>
            <a:r>
              <a:rPr kumimoji="1" lang="ja-JP" altLang="en-US" sz="2400" dirty="0" smtClean="0"/>
              <a:t>でつくった波を</a:t>
            </a:r>
            <a:r>
              <a:rPr lang="en-US" altLang="ja-JP" sz="2400" dirty="0" smtClean="0"/>
              <a:t> </a:t>
            </a:r>
            <a:r>
              <a:rPr kumimoji="1" lang="en-US" altLang="ja-JP" sz="2400" dirty="0" smtClean="0"/>
              <a:t>DAC</a:t>
            </a:r>
            <a:r>
              <a:rPr lang="en-US" altLang="ja-JP" sz="2400" dirty="0" smtClean="0"/>
              <a:t> </a:t>
            </a:r>
            <a:r>
              <a:rPr lang="ja-JP" altLang="en-US" sz="2400" dirty="0" smtClean="0"/>
              <a:t>で出力し、</a:t>
            </a:r>
            <a:endParaRPr lang="en-US" altLang="ja-JP" sz="2400" dirty="0" smtClean="0"/>
          </a:p>
          <a:p>
            <a:pPr algn="ctr"/>
            <a:r>
              <a:rPr lang="en-US" altLang="ja-JP" sz="2400" dirty="0" smtClean="0"/>
              <a:t>UP Mixer </a:t>
            </a:r>
            <a:r>
              <a:rPr lang="ja-JP" altLang="en-US" sz="2400" dirty="0" smtClean="0"/>
              <a:t>と</a:t>
            </a:r>
            <a:r>
              <a:rPr lang="en-US" altLang="ja-JP" sz="2400" dirty="0" smtClean="0"/>
              <a:t> LO</a:t>
            </a:r>
            <a:r>
              <a:rPr lang="ja-JP" altLang="en-US" sz="2400" dirty="0" smtClean="0"/>
              <a:t>（</a:t>
            </a:r>
            <a:r>
              <a:rPr lang="en-US" altLang="ja-JP" sz="2400" dirty="0" smtClean="0"/>
              <a:t>3—6 GHz</a:t>
            </a:r>
            <a:r>
              <a:rPr lang="ja-JP" altLang="en-US" sz="2400" dirty="0" smtClean="0"/>
              <a:t>）で、</a:t>
            </a:r>
            <a:r>
              <a:rPr lang="en-US" altLang="ja-JP" sz="2400" dirty="0" smtClean="0"/>
              <a:t/>
            </a:r>
            <a:br>
              <a:rPr lang="en-US" altLang="ja-JP" sz="2400" dirty="0" smtClean="0"/>
            </a:br>
            <a:r>
              <a:rPr lang="ja-JP" altLang="en-US" sz="2400" dirty="0" smtClean="0"/>
              <a:t>メガヘルツをギガヘルツに</a:t>
            </a:r>
            <a:r>
              <a:rPr lang="en-US" altLang="ja-JP" sz="2400" dirty="0" smtClean="0"/>
              <a:t> Up-convert</a:t>
            </a:r>
            <a:endParaRPr kumimoji="1" lang="ja-JP" altLang="en-US" sz="2400" dirty="0"/>
          </a:p>
        </p:txBody>
      </p:sp>
      <p:grpSp>
        <p:nvGrpSpPr>
          <p:cNvPr id="7" name="図形グループ 97"/>
          <p:cNvGrpSpPr/>
          <p:nvPr/>
        </p:nvGrpSpPr>
        <p:grpSpPr>
          <a:xfrm>
            <a:off x="442166" y="1406865"/>
            <a:ext cx="3631322" cy="4860976"/>
            <a:chOff x="442166" y="1406865"/>
            <a:chExt cx="3631322" cy="4860976"/>
          </a:xfrm>
        </p:grpSpPr>
        <p:sp>
          <p:nvSpPr>
            <p:cNvPr id="8" name="正方形/長方形 7"/>
            <p:cNvSpPr/>
            <p:nvPr/>
          </p:nvSpPr>
          <p:spPr>
            <a:xfrm>
              <a:off x="1180516" y="5649074"/>
              <a:ext cx="2562870"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021786" y="5692202"/>
              <a:ext cx="864339" cy="461665"/>
            </a:xfrm>
            <a:prstGeom prst="rect">
              <a:avLst/>
            </a:prstGeom>
            <a:noFill/>
          </p:spPr>
          <p:txBody>
            <a:bodyPr wrap="none" rtlCol="0">
              <a:spAutoFit/>
            </a:bodyPr>
            <a:lstStyle/>
            <a:p>
              <a:r>
                <a:rPr kumimoji="1" lang="en-US" altLang="ja-JP" sz="2400" dirty="0" smtClean="0"/>
                <a:t>FPGA</a:t>
              </a:r>
              <a:endParaRPr kumimoji="1" lang="ja-JP" altLang="en-US" sz="2400" dirty="0"/>
            </a:p>
          </p:txBody>
        </p:sp>
        <p:sp>
          <p:nvSpPr>
            <p:cNvPr id="10" name="正方形/長方形 9"/>
            <p:cNvSpPr/>
            <p:nvPr/>
          </p:nvSpPr>
          <p:spPr>
            <a:xfrm>
              <a:off x="1176454" y="4669798"/>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299922" y="4724066"/>
              <a:ext cx="709449" cy="461665"/>
            </a:xfrm>
            <a:prstGeom prst="rect">
              <a:avLst/>
            </a:prstGeom>
            <a:noFill/>
          </p:spPr>
          <p:txBody>
            <a:bodyPr wrap="none" rtlCol="0">
              <a:spAutoFit/>
            </a:bodyPr>
            <a:lstStyle/>
            <a:p>
              <a:r>
                <a:rPr kumimoji="1" lang="en-US" altLang="ja-JP" sz="2400" dirty="0" smtClean="0"/>
                <a:t>DAC</a:t>
              </a:r>
              <a:endParaRPr kumimoji="1" lang="ja-JP" altLang="en-US" sz="2400" dirty="0"/>
            </a:p>
          </p:txBody>
        </p:sp>
        <p:sp>
          <p:nvSpPr>
            <p:cNvPr id="12" name="正方形/長方形 11"/>
            <p:cNvSpPr/>
            <p:nvPr/>
          </p:nvSpPr>
          <p:spPr>
            <a:xfrm>
              <a:off x="2798999" y="4673933"/>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916904" y="4724066"/>
              <a:ext cx="716212" cy="461665"/>
            </a:xfrm>
            <a:prstGeom prst="rect">
              <a:avLst/>
            </a:prstGeom>
            <a:noFill/>
          </p:spPr>
          <p:txBody>
            <a:bodyPr wrap="none" rtlCol="0">
              <a:spAutoFit/>
            </a:bodyPr>
            <a:lstStyle/>
            <a:p>
              <a:r>
                <a:rPr lang="en-US" altLang="ja-JP" sz="2400" dirty="0" smtClean="0"/>
                <a:t>ADC</a:t>
              </a:r>
              <a:endParaRPr kumimoji="1" lang="ja-JP" altLang="en-US" sz="2400" dirty="0"/>
            </a:p>
          </p:txBody>
        </p:sp>
        <p:sp>
          <p:nvSpPr>
            <p:cNvPr id="14" name="円/楕円 13"/>
            <p:cNvSpPr/>
            <p:nvPr/>
          </p:nvSpPr>
          <p:spPr>
            <a:xfrm>
              <a:off x="3035863" y="3582501"/>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コネクタ 14"/>
            <p:cNvCxnSpPr>
              <a:stCxn id="14" idx="1"/>
              <a:endCxn id="14" idx="5"/>
            </p:cNvCxnSpPr>
            <p:nvPr/>
          </p:nvCxnSpPr>
          <p:spPr>
            <a:xfrm rot="16200000" flipH="1">
              <a:off x="3108665" y="3645006"/>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a:stCxn id="14" idx="3"/>
              <a:endCxn id="14" idx="7"/>
            </p:cNvCxnSpPr>
            <p:nvPr/>
          </p:nvCxnSpPr>
          <p:spPr>
            <a:xfrm rot="5400000" flipH="1" flipV="1">
              <a:off x="3108665" y="3645005"/>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円/楕円 16"/>
            <p:cNvSpPr/>
            <p:nvPr/>
          </p:nvSpPr>
          <p:spPr>
            <a:xfrm>
              <a:off x="1418340" y="3580457"/>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p:cNvCxnSpPr>
              <a:stCxn id="17" idx="1"/>
              <a:endCxn id="17" idx="5"/>
            </p:cNvCxnSpPr>
            <p:nvPr/>
          </p:nvCxnSpPr>
          <p:spPr>
            <a:xfrm rot="16200000" flipH="1">
              <a:off x="1491142" y="3642962"/>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a:stCxn id="17" idx="3"/>
              <a:endCxn id="17" idx="7"/>
            </p:cNvCxnSpPr>
            <p:nvPr/>
          </p:nvCxnSpPr>
          <p:spPr>
            <a:xfrm rot="5400000" flipH="1" flipV="1">
              <a:off x="1491142" y="3642961"/>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図形グループ 65"/>
            <p:cNvGrpSpPr>
              <a:grpSpLocks noChangeAspect="1"/>
            </p:cNvGrpSpPr>
            <p:nvPr/>
          </p:nvGrpSpPr>
          <p:grpSpPr>
            <a:xfrm>
              <a:off x="1521184" y="2682359"/>
              <a:ext cx="256470" cy="719998"/>
              <a:chOff x="4377667" y="653020"/>
              <a:chExt cx="502104" cy="1409575"/>
            </a:xfrm>
          </p:grpSpPr>
          <p:grpSp>
            <p:nvGrpSpPr>
              <p:cNvPr id="45" name="図形グループ 54"/>
              <p:cNvGrpSpPr/>
              <p:nvPr/>
            </p:nvGrpSpPr>
            <p:grpSpPr>
              <a:xfrm rot="5400000">
                <a:off x="3923831" y="1172060"/>
                <a:ext cx="1409575" cy="371495"/>
                <a:chOff x="4704458" y="1339777"/>
                <a:chExt cx="1409575" cy="371495"/>
              </a:xfrm>
              <a:scene3d>
                <a:camera prst="orthographicFront">
                  <a:rot lat="10800000" lon="0" rev="0"/>
                </a:camera>
                <a:lightRig rig="threePt" dir="t"/>
              </a:scene3d>
            </p:grpSpPr>
            <p:cxnSp>
              <p:nvCxnSpPr>
                <p:cNvPr id="47" name="直線コネクタ 46"/>
                <p:cNvCxnSpPr>
                  <a:cxnSpLocks noChangeAspect="1"/>
                </p:cNvCxnSpPr>
                <p:nvPr/>
              </p:nvCxnSpPr>
              <p:spPr>
                <a:xfrm>
                  <a:off x="4704458" y="151977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p:cNvCxnSpPr>
                  <a:cxnSpLocks noChangeAspect="1"/>
                </p:cNvCxnSpPr>
                <p:nvPr/>
              </p:nvCxnSpPr>
              <p:spPr>
                <a:xfrm rot="18000000">
                  <a:off x="4837536" y="145213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p:cNvCxnSpPr>
                  <a:cxnSpLocks noChangeAspect="1"/>
                </p:cNvCxnSpPr>
                <p:nvPr/>
              </p:nvCxnSpPr>
              <p:spPr>
                <a:xfrm rot="14400000">
                  <a:off x="4881070"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a:cxnSpLocks noChangeAspect="1"/>
                </p:cNvCxnSpPr>
                <p:nvPr/>
              </p:nvCxnSpPr>
              <p:spPr>
                <a:xfrm rot="7200000">
                  <a:off x="5062444"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a:cxnSpLocks noChangeAspect="1"/>
                </p:cNvCxnSpPr>
                <p:nvPr/>
              </p:nvCxnSpPr>
              <p:spPr>
                <a:xfrm rot="7200000">
                  <a:off x="5417931" y="1530477"/>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a:cxnSpLocks noChangeAspect="1"/>
                </p:cNvCxnSpPr>
                <p:nvPr/>
              </p:nvCxnSpPr>
              <p:spPr>
                <a:xfrm rot="14400000">
                  <a:off x="5240789" y="1526244"/>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a:cxnSpLocks noChangeAspect="1"/>
                </p:cNvCxnSpPr>
                <p:nvPr/>
              </p:nvCxnSpPr>
              <p:spPr>
                <a:xfrm rot="14400000">
                  <a:off x="5595075" y="1530478"/>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p:cNvCxnSpPr>
                  <a:cxnSpLocks noChangeAspect="1"/>
                </p:cNvCxnSpPr>
                <p:nvPr/>
              </p:nvCxnSpPr>
              <p:spPr>
                <a:xfrm rot="18000000">
                  <a:off x="5808751" y="160881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a:cxnSpLocks noChangeAspect="1"/>
                </p:cNvCxnSpPr>
                <p:nvPr/>
              </p:nvCxnSpPr>
              <p:spPr>
                <a:xfrm>
                  <a:off x="5934033" y="1531272"/>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6" name="直線矢印コネクタ 45"/>
              <p:cNvCxnSpPr/>
              <p:nvPr/>
            </p:nvCxnSpPr>
            <p:spPr>
              <a:xfrm rot="5400000" flipH="1" flipV="1">
                <a:off x="4098728" y="1111953"/>
                <a:ext cx="1059981" cy="502104"/>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正方形/長方形 20"/>
            <p:cNvSpPr/>
            <p:nvPr/>
          </p:nvSpPr>
          <p:spPr>
            <a:xfrm>
              <a:off x="1168965" y="1741206"/>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1203305" y="1795474"/>
              <a:ext cx="874608" cy="461665"/>
            </a:xfrm>
            <a:prstGeom prst="rect">
              <a:avLst/>
            </a:prstGeom>
            <a:noFill/>
          </p:spPr>
          <p:txBody>
            <a:bodyPr wrap="none" rtlCol="0">
              <a:spAutoFit/>
            </a:bodyPr>
            <a:lstStyle/>
            <a:p>
              <a:r>
                <a:rPr lang="en-US" altLang="ja-JP" sz="2400" dirty="0" smtClean="0"/>
                <a:t>MKID</a:t>
              </a:r>
              <a:endParaRPr kumimoji="1" lang="ja-JP" altLang="en-US" sz="2400" dirty="0"/>
            </a:p>
          </p:txBody>
        </p:sp>
        <p:sp>
          <p:nvSpPr>
            <p:cNvPr id="23" name="二等辺三角形 22"/>
            <p:cNvSpPr/>
            <p:nvPr/>
          </p:nvSpPr>
          <p:spPr>
            <a:xfrm rot="5400000">
              <a:off x="2480842" y="1823959"/>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10" idx="2"/>
            </p:cNvCxnSpPr>
            <p:nvPr/>
          </p:nvCxnSpPr>
          <p:spPr>
            <a:xfrm rot="5400000">
              <a:off x="1474470" y="5462611"/>
              <a:ext cx="348225" cy="1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a:stCxn id="12" idx="2"/>
            </p:cNvCxnSpPr>
            <p:nvPr/>
          </p:nvCxnSpPr>
          <p:spPr>
            <a:xfrm rot="5400000">
              <a:off x="3091193" y="5472699"/>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a:stCxn id="17" idx="4"/>
              <a:endCxn id="10" idx="0"/>
            </p:cNvCxnSpPr>
            <p:nvPr/>
          </p:nvCxnSpPr>
          <p:spPr>
            <a:xfrm rot="5400000">
              <a:off x="1333791" y="4351248"/>
              <a:ext cx="633407" cy="36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a:stCxn id="14" idx="4"/>
              <a:endCxn id="12" idx="0"/>
            </p:cNvCxnSpPr>
            <p:nvPr/>
          </p:nvCxnSpPr>
          <p:spPr>
            <a:xfrm rot="16200000" flipH="1">
              <a:off x="2952779" y="4355519"/>
              <a:ext cx="635498" cy="133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rot="5400000">
              <a:off x="3147564" y="3454379"/>
              <a:ext cx="246983" cy="79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二等辺三角形 28"/>
            <p:cNvSpPr/>
            <p:nvPr/>
          </p:nvSpPr>
          <p:spPr>
            <a:xfrm rot="10800000">
              <a:off x="2984571" y="2875351"/>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rot="5400000" flipH="1" flipV="1">
              <a:off x="2846328" y="2464783"/>
              <a:ext cx="845999" cy="5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5400000" flipH="1" flipV="1">
              <a:off x="1484200" y="2521166"/>
              <a:ext cx="322385"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a:stCxn id="23" idx="0"/>
            </p:cNvCxnSpPr>
            <p:nvPr/>
          </p:nvCxnSpPr>
          <p:spPr>
            <a:xfrm>
              <a:off x="2995691" y="2051927"/>
              <a:ext cx="27629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a:stCxn id="21" idx="3"/>
              <a:endCxn id="23" idx="3"/>
            </p:cNvCxnSpPr>
            <p:nvPr/>
          </p:nvCxnSpPr>
          <p:spPr>
            <a:xfrm>
              <a:off x="2113352" y="2050590"/>
              <a:ext cx="426405" cy="1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正方形/長方形 33"/>
            <p:cNvSpPr/>
            <p:nvPr/>
          </p:nvSpPr>
          <p:spPr>
            <a:xfrm>
              <a:off x="979444" y="1540543"/>
              <a:ext cx="1375358" cy="991451"/>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12329" y="1406865"/>
              <a:ext cx="2931057" cy="1239929"/>
            </a:xfrm>
            <a:prstGeom prst="rect">
              <a:avLst/>
            </a:prstGeom>
            <a:noFill/>
            <a:ln w="25400">
              <a:solidFill>
                <a:srgbClr val="008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1446056" y="4100797"/>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7" name="テキスト ボックス 36"/>
            <p:cNvSpPr txBox="1"/>
            <p:nvPr/>
          </p:nvSpPr>
          <p:spPr>
            <a:xfrm>
              <a:off x="3072834" y="4100796"/>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8" name="テキスト ボックス 37"/>
            <p:cNvSpPr txBox="1"/>
            <p:nvPr/>
          </p:nvSpPr>
          <p:spPr>
            <a:xfrm>
              <a:off x="2459137" y="1426256"/>
              <a:ext cx="564277" cy="369332"/>
            </a:xfrm>
            <a:prstGeom prst="rect">
              <a:avLst/>
            </a:prstGeom>
            <a:noFill/>
          </p:spPr>
          <p:txBody>
            <a:bodyPr wrap="none" rtlCol="0">
              <a:spAutoFit/>
            </a:bodyPr>
            <a:lstStyle/>
            <a:p>
              <a:r>
                <a:rPr lang="en-US" altLang="ja-JP" dirty="0" smtClean="0"/>
                <a:t>LNA</a:t>
              </a:r>
              <a:endParaRPr kumimoji="1" lang="ja-JP" altLang="en-US" dirty="0"/>
            </a:p>
          </p:txBody>
        </p:sp>
        <p:sp>
          <p:nvSpPr>
            <p:cNvPr id="39" name="テキスト ボックス 38"/>
            <p:cNvSpPr txBox="1"/>
            <p:nvPr/>
          </p:nvSpPr>
          <p:spPr>
            <a:xfrm>
              <a:off x="1702033" y="2916059"/>
              <a:ext cx="464640" cy="369332"/>
            </a:xfrm>
            <a:prstGeom prst="rect">
              <a:avLst/>
            </a:prstGeom>
            <a:noFill/>
          </p:spPr>
          <p:txBody>
            <a:bodyPr wrap="none" rtlCol="0">
              <a:spAutoFit/>
            </a:bodyPr>
            <a:lstStyle/>
            <a:p>
              <a:r>
                <a:rPr lang="en-US" altLang="ja-JP" dirty="0" err="1" smtClean="0"/>
                <a:t>Att</a:t>
              </a:r>
              <a:endParaRPr kumimoji="1" lang="ja-JP" altLang="en-US" dirty="0"/>
            </a:p>
          </p:txBody>
        </p:sp>
        <p:sp>
          <p:nvSpPr>
            <p:cNvPr id="42" name="テキスト ボックス 41"/>
            <p:cNvSpPr txBox="1"/>
            <p:nvPr/>
          </p:nvSpPr>
          <p:spPr>
            <a:xfrm>
              <a:off x="3449587" y="2916059"/>
              <a:ext cx="623901" cy="369332"/>
            </a:xfrm>
            <a:prstGeom prst="rect">
              <a:avLst/>
            </a:prstGeom>
            <a:noFill/>
          </p:spPr>
          <p:txBody>
            <a:bodyPr wrap="none" rtlCol="0">
              <a:spAutoFit/>
            </a:bodyPr>
            <a:lstStyle/>
            <a:p>
              <a:r>
                <a:rPr lang="en-US" altLang="ja-JP" dirty="0" smtClean="0"/>
                <a:t>Amp</a:t>
              </a:r>
              <a:endParaRPr kumimoji="1" lang="ja-JP" altLang="en-US" dirty="0"/>
            </a:p>
          </p:txBody>
        </p:sp>
        <p:sp>
          <p:nvSpPr>
            <p:cNvPr id="43" name="テキスト ボックス 42"/>
            <p:cNvSpPr txBox="1"/>
            <p:nvPr/>
          </p:nvSpPr>
          <p:spPr>
            <a:xfrm>
              <a:off x="442166" y="2553870"/>
              <a:ext cx="1116900" cy="923330"/>
            </a:xfrm>
            <a:prstGeom prst="rect">
              <a:avLst/>
            </a:prstGeom>
            <a:noFill/>
          </p:spPr>
          <p:txBody>
            <a:bodyPr wrap="none" rtlCol="0">
              <a:spAutoFit/>
            </a:bodyPr>
            <a:lstStyle/>
            <a:p>
              <a:r>
                <a:rPr lang="en-US" altLang="ja-JP" dirty="0" smtClean="0"/>
                <a:t>Cryostat:</a:t>
              </a:r>
            </a:p>
            <a:p>
              <a:r>
                <a:rPr kumimoji="1" lang="en-US" altLang="ja-JP" dirty="0" smtClean="0">
                  <a:solidFill>
                    <a:srgbClr val="0000FF"/>
                  </a:solidFill>
                </a:rPr>
                <a:t>&lt;</a:t>
              </a:r>
              <a:r>
                <a:rPr kumimoji="1" lang="en-US" altLang="ja-JP" dirty="0" smtClean="0">
                  <a:solidFill>
                    <a:srgbClr val="0000FF"/>
                  </a:solidFill>
                </a:rPr>
                <a:t> </a:t>
              </a:r>
              <a:r>
                <a:rPr lang="en-US" altLang="ja-JP" dirty="0" smtClean="0">
                  <a:solidFill>
                    <a:srgbClr val="0000FF"/>
                  </a:solidFill>
                </a:rPr>
                <a:t>250</a:t>
              </a:r>
              <a:r>
                <a:rPr kumimoji="1" lang="en-US" altLang="ja-JP" dirty="0" smtClean="0">
                  <a:solidFill>
                    <a:srgbClr val="0000FF"/>
                  </a:solidFill>
                </a:rPr>
                <a:t> </a:t>
              </a:r>
              <a:r>
                <a:rPr kumimoji="1" lang="en-US" altLang="ja-JP" dirty="0" err="1" smtClean="0">
                  <a:solidFill>
                    <a:srgbClr val="0000FF"/>
                  </a:solidFill>
                </a:rPr>
                <a:t>mK</a:t>
              </a:r>
              <a:r>
                <a:rPr kumimoji="1" lang="en-US" altLang="ja-JP" dirty="0" smtClean="0"/>
                <a:t>,</a:t>
              </a:r>
            </a:p>
            <a:p>
              <a:r>
                <a:rPr lang="en-US" altLang="ja-JP" dirty="0" smtClean="0">
                  <a:solidFill>
                    <a:srgbClr val="008000"/>
                  </a:solidFill>
                </a:rPr>
                <a:t>4 K</a:t>
              </a:r>
              <a:endParaRPr kumimoji="1" lang="ja-JP" altLang="en-US" dirty="0">
                <a:solidFill>
                  <a:srgbClr val="008000"/>
                </a:solidFill>
              </a:endParaRPr>
            </a:p>
          </p:txBody>
        </p:sp>
        <p:cxnSp>
          <p:nvCxnSpPr>
            <p:cNvPr id="44" name="直線コネクタ 43"/>
            <p:cNvCxnSpPr>
              <a:endCxn id="17" idx="0"/>
            </p:cNvCxnSpPr>
            <p:nvPr/>
          </p:nvCxnSpPr>
          <p:spPr>
            <a:xfrm rot="16200000" flipH="1">
              <a:off x="1519552" y="3447669"/>
              <a:ext cx="264726" cy="8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テキスト ボックス 55"/>
          <p:cNvSpPr txBox="1"/>
          <p:nvPr/>
        </p:nvSpPr>
        <p:spPr>
          <a:xfrm>
            <a:off x="5852272" y="3252979"/>
            <a:ext cx="1219580" cy="646331"/>
          </a:xfrm>
          <a:prstGeom prst="rect">
            <a:avLst/>
          </a:prstGeom>
          <a:noFill/>
          <a:ln w="38100">
            <a:noFill/>
          </a:ln>
        </p:spPr>
        <p:txBody>
          <a:bodyPr wrap="none" rtlCol="0">
            <a:spAutoFit/>
          </a:bodyPr>
          <a:lstStyle/>
          <a:p>
            <a:r>
              <a:rPr kumimoji="1" lang="en-US" altLang="ja-JP" sz="3600" dirty="0" smtClean="0"/>
              <a:t>MKID</a:t>
            </a:r>
            <a:endParaRPr kumimoji="1" lang="ja-JP" altLang="en-US" sz="3600" dirty="0"/>
          </a:p>
        </p:txBody>
      </p:sp>
      <p:sp>
        <p:nvSpPr>
          <p:cNvPr id="57" name="右矢印 56"/>
          <p:cNvSpPr/>
          <p:nvPr/>
        </p:nvSpPr>
        <p:spPr>
          <a:xfrm rot="5400000">
            <a:off x="6068902" y="2617442"/>
            <a:ext cx="786246" cy="558800"/>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p:cNvSpPr txBox="1"/>
          <p:nvPr/>
        </p:nvSpPr>
        <p:spPr>
          <a:xfrm>
            <a:off x="3710026" y="4885866"/>
            <a:ext cx="5598558" cy="1569660"/>
          </a:xfrm>
          <a:prstGeom prst="rect">
            <a:avLst/>
          </a:prstGeom>
          <a:noFill/>
        </p:spPr>
        <p:txBody>
          <a:bodyPr wrap="none" rtlCol="0">
            <a:spAutoFit/>
          </a:bodyPr>
          <a:lstStyle/>
          <a:p>
            <a:pPr algn="ctr"/>
            <a:r>
              <a:rPr lang="en-US" altLang="ja-JP" sz="2400" dirty="0" smtClean="0"/>
              <a:t>MKID </a:t>
            </a:r>
            <a:r>
              <a:rPr lang="ja-JP" altLang="en-US" sz="2400" dirty="0" smtClean="0"/>
              <a:t>からの出力を</a:t>
            </a:r>
            <a:r>
              <a:rPr lang="en-US" altLang="ja-JP" sz="2400" dirty="0" smtClean="0"/>
              <a:t> LNA </a:t>
            </a:r>
            <a:r>
              <a:rPr lang="ja-JP" altLang="en-US" sz="2400" dirty="0" smtClean="0"/>
              <a:t>で増幅し、</a:t>
            </a:r>
            <a:r>
              <a:rPr lang="en-US" altLang="ja-JP" sz="2400" dirty="0" smtClean="0"/>
              <a:t/>
            </a:r>
            <a:br>
              <a:rPr lang="en-US" altLang="ja-JP" sz="2400" dirty="0" smtClean="0"/>
            </a:br>
            <a:r>
              <a:rPr lang="en-US" altLang="ja-JP" sz="2400" dirty="0" smtClean="0"/>
              <a:t>DOWN Mixer </a:t>
            </a:r>
            <a:r>
              <a:rPr lang="ja-JP" altLang="en-US" sz="2400" dirty="0" smtClean="0"/>
              <a:t>と</a:t>
            </a:r>
            <a:r>
              <a:rPr lang="en-US" altLang="ja-JP" sz="2400" dirty="0" smtClean="0"/>
              <a:t> LO </a:t>
            </a:r>
            <a:r>
              <a:rPr lang="ja-JP" altLang="en-US" sz="2400" dirty="0" smtClean="0"/>
              <a:t>で、</a:t>
            </a:r>
            <a:r>
              <a:rPr lang="en-US" altLang="ja-JP" sz="2400" dirty="0" smtClean="0"/>
              <a:t/>
            </a:r>
            <a:br>
              <a:rPr lang="en-US" altLang="ja-JP" sz="2400" dirty="0" smtClean="0"/>
            </a:br>
            <a:r>
              <a:rPr lang="ja-JP" altLang="en-US" sz="2400" dirty="0" smtClean="0"/>
              <a:t>ギガヘルツをメガヘルツに</a:t>
            </a:r>
            <a:r>
              <a:rPr lang="en-US" altLang="ja-JP" sz="2400" dirty="0" smtClean="0"/>
              <a:t> Down-convert</a:t>
            </a:r>
          </a:p>
          <a:p>
            <a:pPr algn="ctr"/>
            <a:r>
              <a:rPr kumimoji="1" lang="en-US" altLang="ja-JP" sz="2400" dirty="0" smtClean="0"/>
              <a:t>ADC </a:t>
            </a:r>
            <a:r>
              <a:rPr lang="ja-JP" altLang="en-US" sz="2400" dirty="0" smtClean="0"/>
              <a:t>で</a:t>
            </a:r>
            <a:r>
              <a:rPr lang="en-US" altLang="ja-JP" sz="2400" dirty="0" smtClean="0"/>
              <a:t> FPGA </a:t>
            </a:r>
            <a:r>
              <a:rPr lang="ja-JP" altLang="en-US" sz="2400" dirty="0" smtClean="0"/>
              <a:t>に戻して検出</a:t>
            </a:r>
            <a:endParaRPr kumimoji="1" lang="ja-JP" altLang="en-US" sz="2400" dirty="0"/>
          </a:p>
        </p:txBody>
      </p:sp>
      <p:sp>
        <p:nvSpPr>
          <p:cNvPr id="59" name="右矢印 58"/>
          <p:cNvSpPr/>
          <p:nvPr/>
        </p:nvSpPr>
        <p:spPr>
          <a:xfrm rot="5400000">
            <a:off x="6068902" y="4087104"/>
            <a:ext cx="786246" cy="558800"/>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rot="5400000">
            <a:off x="2741623" y="2730817"/>
            <a:ext cx="1041591" cy="453110"/>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右矢印 60"/>
          <p:cNvSpPr/>
          <p:nvPr/>
        </p:nvSpPr>
        <p:spPr>
          <a:xfrm rot="5400000">
            <a:off x="2599287" y="4959176"/>
            <a:ext cx="1356039" cy="453110"/>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テキスト ボックス 61"/>
          <p:cNvSpPr txBox="1"/>
          <p:nvPr/>
        </p:nvSpPr>
        <p:spPr>
          <a:xfrm>
            <a:off x="3376423" y="2781300"/>
            <a:ext cx="1505540" cy="369332"/>
          </a:xfrm>
          <a:prstGeom prst="rect">
            <a:avLst/>
          </a:prstGeom>
          <a:solidFill>
            <a:schemeClr val="bg1"/>
          </a:solidFill>
          <a:ln w="25400">
            <a:solidFill>
              <a:srgbClr val="FF0000"/>
            </a:solidFill>
          </a:ln>
        </p:spPr>
        <p:txBody>
          <a:bodyPr wrap="none" rtlCol="0">
            <a:spAutoFit/>
          </a:bodyPr>
          <a:lstStyle/>
          <a:p>
            <a:pPr algn="ctr"/>
            <a:r>
              <a:rPr lang="ja-JP" altLang="en-US" dirty="0" smtClean="0"/>
              <a:t>ギガヘルツ波</a:t>
            </a:r>
            <a:endParaRPr lang="en-US" altLang="ja-JP" dirty="0" smtClean="0"/>
          </a:p>
        </p:txBody>
      </p:sp>
      <p:sp>
        <p:nvSpPr>
          <p:cNvPr id="63" name="テキスト ボックス 62"/>
          <p:cNvSpPr txBox="1"/>
          <p:nvPr/>
        </p:nvSpPr>
        <p:spPr>
          <a:xfrm>
            <a:off x="3387564" y="4556730"/>
            <a:ext cx="1442522" cy="369332"/>
          </a:xfrm>
          <a:prstGeom prst="rect">
            <a:avLst/>
          </a:prstGeom>
          <a:solidFill>
            <a:schemeClr val="bg1"/>
          </a:solidFill>
          <a:ln w="25400">
            <a:solidFill>
              <a:srgbClr val="FF0000"/>
            </a:solidFill>
          </a:ln>
        </p:spPr>
        <p:txBody>
          <a:bodyPr wrap="none" rtlCol="0">
            <a:spAutoFit/>
          </a:bodyPr>
          <a:lstStyle/>
          <a:p>
            <a:pPr algn="ctr"/>
            <a:r>
              <a:rPr lang="ja-JP" altLang="en-US" dirty="0" smtClean="0"/>
              <a:t>メガヘルツ波</a:t>
            </a:r>
            <a:endParaRPr lang="en-US" altLang="ja-JP" dirty="0" smtClean="0"/>
          </a:p>
        </p:txBody>
      </p:sp>
      <p:sp>
        <p:nvSpPr>
          <p:cNvPr id="64" name="円/楕円 63"/>
          <p:cNvSpPr/>
          <p:nvPr/>
        </p:nvSpPr>
        <p:spPr>
          <a:xfrm>
            <a:off x="2225137" y="3578268"/>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5" name="直線コネクタ 64"/>
          <p:cNvCxnSpPr>
            <a:stCxn id="64" idx="6"/>
          </p:cNvCxnSpPr>
          <p:nvPr/>
        </p:nvCxnSpPr>
        <p:spPr>
          <a:xfrm>
            <a:off x="2693136" y="3806235"/>
            <a:ext cx="342727" cy="4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65"/>
          <p:cNvCxnSpPr>
            <a:endCxn id="64" idx="2"/>
          </p:cNvCxnSpPr>
          <p:nvPr/>
        </p:nvCxnSpPr>
        <p:spPr>
          <a:xfrm flipV="1">
            <a:off x="1886339" y="3806235"/>
            <a:ext cx="338798" cy="21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7" name="テキスト ボックス 66"/>
          <p:cNvSpPr txBox="1"/>
          <p:nvPr/>
        </p:nvSpPr>
        <p:spPr>
          <a:xfrm>
            <a:off x="2249771" y="3500344"/>
            <a:ext cx="440145" cy="707886"/>
          </a:xfrm>
          <a:prstGeom prst="rect">
            <a:avLst/>
          </a:prstGeom>
          <a:noFill/>
        </p:spPr>
        <p:txBody>
          <a:bodyPr wrap="none" rtlCol="0">
            <a:spAutoFit/>
          </a:bodyPr>
          <a:lstStyle/>
          <a:p>
            <a:r>
              <a:rPr lang="en-US" altLang="ja-JP" sz="4000" dirty="0" smtClean="0"/>
              <a:t>~</a:t>
            </a:r>
            <a:endParaRPr kumimoji="1" lang="ja-JP" altLang="en-US" sz="4000" dirty="0"/>
          </a:p>
        </p:txBody>
      </p:sp>
      <p:sp>
        <p:nvSpPr>
          <p:cNvPr id="68" name="テキスト ボックス 67"/>
          <p:cNvSpPr txBox="1"/>
          <p:nvPr/>
        </p:nvSpPr>
        <p:spPr>
          <a:xfrm>
            <a:off x="2249771" y="3237597"/>
            <a:ext cx="429475" cy="369332"/>
          </a:xfrm>
          <a:prstGeom prst="rect">
            <a:avLst/>
          </a:prstGeom>
          <a:noFill/>
        </p:spPr>
        <p:txBody>
          <a:bodyPr wrap="none" rtlCol="0">
            <a:spAutoFit/>
          </a:bodyPr>
          <a:lstStyle/>
          <a:p>
            <a:r>
              <a:rPr lang="en-US" altLang="ja-JP" dirty="0" smtClean="0"/>
              <a:t>LO</a:t>
            </a:r>
            <a:endParaRPr kumimoji="1" lang="ja-JP" altLang="en-US" dirty="0"/>
          </a:p>
        </p:txBody>
      </p:sp>
      <p:sp>
        <p:nvSpPr>
          <p:cNvPr id="70" name="タイトル 1"/>
          <p:cNvSpPr>
            <a:spLocks noGrp="1"/>
          </p:cNvSpPr>
          <p:nvPr>
            <p:ph type="title"/>
          </p:nvPr>
        </p:nvSpPr>
        <p:spPr>
          <a:xfrm>
            <a:off x="457200" y="274638"/>
            <a:ext cx="8229600" cy="1143000"/>
          </a:xfrm>
        </p:spPr>
        <p:txBody>
          <a:bodyPr/>
          <a:lstStyle/>
          <a:p>
            <a:r>
              <a:rPr lang="ja-JP" altLang="en-US" dirty="0" smtClean="0"/>
              <a:t>読み出し方法</a:t>
            </a:r>
            <a:endParaRPr lang="ja-JP" altLang="en-US" dirty="0"/>
          </a:p>
        </p:txBody>
      </p:sp>
      <p:sp>
        <p:nvSpPr>
          <p:cNvPr id="71" name="テキスト ボックス 70"/>
          <p:cNvSpPr txBox="1"/>
          <p:nvPr/>
        </p:nvSpPr>
        <p:spPr>
          <a:xfrm>
            <a:off x="562526" y="3606031"/>
            <a:ext cx="854508" cy="369332"/>
          </a:xfrm>
          <a:prstGeom prst="rect">
            <a:avLst/>
          </a:prstGeom>
          <a:noFill/>
        </p:spPr>
        <p:txBody>
          <a:bodyPr wrap="none" rtlCol="0">
            <a:spAutoFit/>
          </a:bodyPr>
          <a:lstStyle/>
          <a:p>
            <a:r>
              <a:rPr kumimoji="1" lang="en-US" altLang="ja-JP" dirty="0" smtClean="0"/>
              <a:t>UP Mix</a:t>
            </a:r>
            <a:endParaRPr kumimoji="1" lang="ja-JP" altLang="en-US" dirty="0"/>
          </a:p>
        </p:txBody>
      </p:sp>
      <p:sp>
        <p:nvSpPr>
          <p:cNvPr id="72" name="テキスト ボックス 71"/>
          <p:cNvSpPr txBox="1"/>
          <p:nvPr/>
        </p:nvSpPr>
        <p:spPr>
          <a:xfrm>
            <a:off x="3460442" y="3472783"/>
            <a:ext cx="831402" cy="646331"/>
          </a:xfrm>
          <a:prstGeom prst="rect">
            <a:avLst/>
          </a:prstGeom>
          <a:noFill/>
        </p:spPr>
        <p:txBody>
          <a:bodyPr wrap="none" rtlCol="0">
            <a:spAutoFit/>
          </a:bodyPr>
          <a:lstStyle/>
          <a:p>
            <a:pPr algn="ctr"/>
            <a:r>
              <a:rPr kumimoji="1" lang="en-US" altLang="ja-JP" dirty="0" smtClean="0"/>
              <a:t>DOWN</a:t>
            </a:r>
          </a:p>
          <a:p>
            <a:pPr algn="ctr"/>
            <a:r>
              <a:rPr kumimoji="1" lang="en-US" altLang="ja-JP" dirty="0" smtClean="0"/>
              <a:t>Mix</a:t>
            </a:r>
            <a:endParaRPr kumimoji="1"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市販のアナログ基板</a:t>
            </a:r>
            <a:r>
              <a:rPr lang="en-US" altLang="ja-JP" dirty="0" smtClean="0"/>
              <a:t> </a:t>
            </a:r>
            <a:r>
              <a:rPr lang="en-US" altLang="ja-JP" dirty="0" smtClean="0"/>
              <a:t>– FMC150</a:t>
            </a:r>
            <a:r>
              <a:rPr lang="en-US" altLang="ja-JP" baseline="30000" dirty="0" smtClean="0"/>
              <a:t>[*]</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12</a:t>
            </a:fld>
            <a:endParaRPr lang="ja-JP" altLang="en-US"/>
          </a:p>
        </p:txBody>
      </p:sp>
      <p:pic>
        <p:nvPicPr>
          <p:cNvPr id="6" name="図 5" descr="27 - 1.jpg"/>
          <p:cNvPicPr>
            <a:picLocks noChangeAspect="1"/>
          </p:cNvPicPr>
          <p:nvPr/>
        </p:nvPicPr>
        <p:blipFill>
          <a:blip r:embed="rId2"/>
          <a:stretch>
            <a:fillRect/>
          </a:stretch>
        </p:blipFill>
        <p:spPr>
          <a:xfrm>
            <a:off x="1967928" y="1618786"/>
            <a:ext cx="5520000" cy="4140000"/>
          </a:xfrm>
          <a:prstGeom prst="rect">
            <a:avLst/>
          </a:prstGeom>
        </p:spPr>
      </p:pic>
      <p:sp>
        <p:nvSpPr>
          <p:cNvPr id="7" name="テキスト ボックス 6"/>
          <p:cNvSpPr txBox="1"/>
          <p:nvPr/>
        </p:nvSpPr>
        <p:spPr>
          <a:xfrm>
            <a:off x="5987235" y="6079116"/>
            <a:ext cx="3074049" cy="307777"/>
          </a:xfrm>
          <a:prstGeom prst="rect">
            <a:avLst/>
          </a:prstGeom>
          <a:noFill/>
        </p:spPr>
        <p:txBody>
          <a:bodyPr wrap="none" rtlCol="0">
            <a:spAutoFit/>
          </a:bodyPr>
          <a:lstStyle/>
          <a:p>
            <a:r>
              <a:rPr lang="en-US" altLang="ja-JP" sz="1400" baseline="30000" dirty="0" smtClean="0"/>
              <a:t>[</a:t>
            </a:r>
            <a:r>
              <a:rPr lang="en-US" altLang="ja-JP" sz="1400" dirty="0" smtClean="0"/>
              <a:t>*</a:t>
            </a:r>
            <a:r>
              <a:rPr lang="en-US" altLang="ja-JP" sz="1400" baseline="30000" dirty="0" smtClean="0"/>
              <a:t>]</a:t>
            </a:r>
            <a:r>
              <a:rPr lang="en-US" altLang="ja-JP" sz="1400" dirty="0" smtClean="0"/>
              <a:t>: http://www.4dsp.com/FMC150.php</a:t>
            </a:r>
            <a:endParaRPr kumimoji="1" lang="ja-JP" altLang="en-US" sz="1400" dirty="0"/>
          </a:p>
        </p:txBody>
      </p:sp>
      <p:sp>
        <p:nvSpPr>
          <p:cNvPr id="8" name="円/楕円 7"/>
          <p:cNvSpPr/>
          <p:nvPr/>
        </p:nvSpPr>
        <p:spPr>
          <a:xfrm>
            <a:off x="4241397" y="4252043"/>
            <a:ext cx="720000" cy="720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3450684" y="3375340"/>
            <a:ext cx="720000" cy="720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a:spLocks/>
          </p:cNvSpPr>
          <p:nvPr/>
        </p:nvSpPr>
        <p:spPr>
          <a:xfrm>
            <a:off x="4313928" y="2663931"/>
            <a:ext cx="648000" cy="648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flipV="1">
            <a:off x="4961928" y="2294968"/>
            <a:ext cx="941174" cy="679535"/>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flipV="1">
            <a:off x="4183137" y="3375340"/>
            <a:ext cx="1109391" cy="387158"/>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a:endCxn id="16" idx="1"/>
          </p:cNvCxnSpPr>
          <p:nvPr/>
        </p:nvCxnSpPr>
        <p:spPr>
          <a:xfrm rot="16200000" flipH="1">
            <a:off x="4703473" y="5006267"/>
            <a:ext cx="522307" cy="453858"/>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sp>
        <p:nvSpPr>
          <p:cNvPr id="14" name="右矢印 13"/>
          <p:cNvSpPr/>
          <p:nvPr/>
        </p:nvSpPr>
        <p:spPr>
          <a:xfrm>
            <a:off x="949438" y="4374454"/>
            <a:ext cx="786246" cy="558800"/>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10800000">
            <a:off x="949439" y="2470170"/>
            <a:ext cx="786246" cy="558800"/>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191555" y="5109629"/>
            <a:ext cx="2492990" cy="769441"/>
          </a:xfrm>
          <a:prstGeom prst="rect">
            <a:avLst/>
          </a:prstGeom>
          <a:solidFill>
            <a:schemeClr val="bg1"/>
          </a:solidFill>
          <a:ln w="25400">
            <a:solidFill>
              <a:srgbClr val="00FF00"/>
            </a:solidFill>
          </a:ln>
        </p:spPr>
        <p:txBody>
          <a:bodyPr wrap="none" rtlCol="0">
            <a:spAutoFit/>
          </a:bodyPr>
          <a:lstStyle/>
          <a:p>
            <a:r>
              <a:rPr lang="en-US" altLang="ja-JP" sz="2400" dirty="0" smtClean="0"/>
              <a:t>ADC</a:t>
            </a:r>
          </a:p>
          <a:p>
            <a:r>
              <a:rPr kumimoji="1" lang="en-US" altLang="ja-JP" sz="2000" dirty="0" smtClean="0"/>
              <a:t>2 </a:t>
            </a:r>
            <a:r>
              <a:rPr kumimoji="1" lang="en-US" altLang="ja-JP" sz="2000" dirty="0" err="1" smtClean="0"/>
              <a:t>ch</a:t>
            </a:r>
            <a:r>
              <a:rPr kumimoji="1" lang="en-US" altLang="ja-JP" sz="2000" dirty="0" smtClean="0"/>
              <a:t>, 14 bit, 250 MSPS</a:t>
            </a:r>
            <a:endParaRPr kumimoji="1" lang="ja-JP" altLang="en-US" sz="2000" dirty="0"/>
          </a:p>
        </p:txBody>
      </p:sp>
      <p:sp>
        <p:nvSpPr>
          <p:cNvPr id="17" name="テキスト ボックス 16"/>
          <p:cNvSpPr txBox="1"/>
          <p:nvPr/>
        </p:nvSpPr>
        <p:spPr>
          <a:xfrm>
            <a:off x="5813797" y="1863750"/>
            <a:ext cx="2492990" cy="769441"/>
          </a:xfrm>
          <a:prstGeom prst="rect">
            <a:avLst/>
          </a:prstGeom>
          <a:solidFill>
            <a:schemeClr val="bg1"/>
          </a:solidFill>
          <a:ln w="25400">
            <a:solidFill>
              <a:srgbClr val="00FF00"/>
            </a:solidFill>
          </a:ln>
        </p:spPr>
        <p:txBody>
          <a:bodyPr wrap="none" rtlCol="0">
            <a:spAutoFit/>
          </a:bodyPr>
          <a:lstStyle/>
          <a:p>
            <a:r>
              <a:rPr lang="en-US" altLang="ja-JP" sz="2400" dirty="0" smtClean="0"/>
              <a:t>DAC</a:t>
            </a:r>
          </a:p>
          <a:p>
            <a:r>
              <a:rPr kumimoji="1" lang="en-US" altLang="ja-JP" sz="2000" dirty="0" smtClean="0"/>
              <a:t>2 </a:t>
            </a:r>
            <a:r>
              <a:rPr kumimoji="1" lang="en-US" altLang="ja-JP" sz="2000" dirty="0" err="1" smtClean="0"/>
              <a:t>ch</a:t>
            </a:r>
            <a:r>
              <a:rPr kumimoji="1" lang="en-US" altLang="ja-JP" sz="2000" dirty="0" smtClean="0"/>
              <a:t>, 16 bit, 800 MSPS</a:t>
            </a:r>
            <a:endParaRPr kumimoji="1" lang="ja-JP" altLang="en-US" sz="2000" dirty="0"/>
          </a:p>
        </p:txBody>
      </p:sp>
      <p:sp>
        <p:nvSpPr>
          <p:cNvPr id="18" name="テキスト ボックス 17"/>
          <p:cNvSpPr txBox="1"/>
          <p:nvPr/>
        </p:nvSpPr>
        <p:spPr>
          <a:xfrm>
            <a:off x="5292528" y="3034535"/>
            <a:ext cx="1437763" cy="769441"/>
          </a:xfrm>
          <a:prstGeom prst="rect">
            <a:avLst/>
          </a:prstGeom>
          <a:solidFill>
            <a:schemeClr val="bg1"/>
          </a:solidFill>
          <a:ln w="25400">
            <a:solidFill>
              <a:srgbClr val="00FF00"/>
            </a:solidFill>
          </a:ln>
        </p:spPr>
        <p:txBody>
          <a:bodyPr wrap="none" rtlCol="0">
            <a:spAutoFit/>
          </a:bodyPr>
          <a:lstStyle/>
          <a:p>
            <a:r>
              <a:rPr lang="ja-JP" altLang="en-US" sz="2400" dirty="0" smtClean="0"/>
              <a:t>クロック</a:t>
            </a:r>
            <a:endParaRPr lang="en-US" altLang="ja-JP" sz="2400" dirty="0" smtClean="0"/>
          </a:p>
          <a:p>
            <a:r>
              <a:rPr kumimoji="1" lang="en-US" altLang="ja-JP" sz="2000" dirty="0" smtClean="0"/>
              <a:t>245.76 MHz</a:t>
            </a:r>
            <a:endParaRPr kumimoji="1" lang="ja-JP" altLang="en-US" sz="2000" dirty="0"/>
          </a:p>
        </p:txBody>
      </p:sp>
      <p:sp>
        <p:nvSpPr>
          <p:cNvPr id="19" name="円/楕円 18"/>
          <p:cNvSpPr>
            <a:spLocks/>
          </p:cNvSpPr>
          <p:nvPr/>
        </p:nvSpPr>
        <p:spPr>
          <a:xfrm>
            <a:off x="2076506" y="2294967"/>
            <a:ext cx="648000" cy="3006183"/>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735685" y="1785317"/>
            <a:ext cx="1034809" cy="461665"/>
          </a:xfrm>
          <a:prstGeom prst="rect">
            <a:avLst/>
          </a:prstGeom>
          <a:solidFill>
            <a:schemeClr val="bg1"/>
          </a:solidFill>
          <a:ln w="25400">
            <a:solidFill>
              <a:srgbClr val="00FF00"/>
            </a:solidFill>
          </a:ln>
        </p:spPr>
        <p:txBody>
          <a:bodyPr wrap="none" rtlCol="0">
            <a:spAutoFit/>
          </a:bodyPr>
          <a:lstStyle/>
          <a:p>
            <a:r>
              <a:rPr kumimoji="1" lang="en-US" altLang="ja-JP" sz="2400" dirty="0" smtClean="0"/>
              <a:t>MMCX</a:t>
            </a:r>
            <a:endParaRPr kumimoji="1" lang="ja-JP" altLang="en-US" sz="2400" dirty="0"/>
          </a:p>
        </p:txBody>
      </p:sp>
      <p:sp>
        <p:nvSpPr>
          <p:cNvPr id="21" name="テキスト ボックス 20"/>
          <p:cNvSpPr txBox="1"/>
          <p:nvPr/>
        </p:nvSpPr>
        <p:spPr>
          <a:xfrm>
            <a:off x="71407" y="3434644"/>
            <a:ext cx="1864613" cy="461665"/>
          </a:xfrm>
          <a:prstGeom prst="rect">
            <a:avLst/>
          </a:prstGeom>
          <a:solidFill>
            <a:schemeClr val="bg1"/>
          </a:solidFill>
          <a:ln w="25400">
            <a:solidFill>
              <a:srgbClr val="FF0000"/>
            </a:solidFill>
          </a:ln>
        </p:spPr>
        <p:txBody>
          <a:bodyPr wrap="none" rtlCol="0">
            <a:spAutoFit/>
          </a:bodyPr>
          <a:lstStyle/>
          <a:p>
            <a:pPr algn="ctr"/>
            <a:r>
              <a:rPr lang="ja-JP" altLang="en-US" sz="2400" dirty="0" smtClean="0"/>
              <a:t>メガヘルツ波</a:t>
            </a:r>
            <a:endParaRPr lang="en-US" altLang="ja-JP" sz="2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市販品</a:t>
            </a:r>
            <a:r>
              <a:rPr lang="ja-JP" altLang="en-US" dirty="0" smtClean="0"/>
              <a:t>で</a:t>
            </a:r>
            <a:r>
              <a:rPr lang="en-US" altLang="ja-JP" dirty="0" smtClean="0"/>
              <a:t> </a:t>
            </a:r>
            <a:r>
              <a:rPr lang="en-US" altLang="ja-JP" dirty="0" smtClean="0"/>
              <a:t>MKID </a:t>
            </a:r>
            <a:r>
              <a:rPr lang="ja-JP" altLang="en-US" dirty="0" smtClean="0"/>
              <a:t>を読み出した例</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13</a:t>
            </a:fld>
            <a:endParaRPr lang="ja-JP" altLang="en-US"/>
          </a:p>
        </p:txBody>
      </p:sp>
      <p:pic>
        <p:nvPicPr>
          <p:cNvPr id="6" name="図 5" descr="sweep.png"/>
          <p:cNvPicPr>
            <a:picLocks noChangeAspect="1"/>
          </p:cNvPicPr>
          <p:nvPr/>
        </p:nvPicPr>
        <p:blipFill>
          <a:blip r:embed="rId2"/>
          <a:stretch>
            <a:fillRect/>
          </a:stretch>
        </p:blipFill>
        <p:spPr>
          <a:xfrm>
            <a:off x="4701611" y="2004899"/>
            <a:ext cx="3420000" cy="2347947"/>
          </a:xfrm>
          <a:prstGeom prst="rect">
            <a:avLst/>
          </a:prstGeom>
        </p:spPr>
      </p:pic>
      <p:pic>
        <p:nvPicPr>
          <p:cNvPr id="7" name="図 6" descr="phase.png"/>
          <p:cNvPicPr>
            <a:picLocks noChangeAspect="1"/>
          </p:cNvPicPr>
          <p:nvPr/>
        </p:nvPicPr>
        <p:blipFill>
          <a:blip r:embed="rId3"/>
          <a:stretch>
            <a:fillRect/>
          </a:stretch>
        </p:blipFill>
        <p:spPr>
          <a:xfrm>
            <a:off x="4875938" y="4287525"/>
            <a:ext cx="3240000" cy="2305812"/>
          </a:xfrm>
          <a:prstGeom prst="rect">
            <a:avLst/>
          </a:prstGeom>
        </p:spPr>
      </p:pic>
      <p:pic>
        <p:nvPicPr>
          <p:cNvPr id="8" name="図 7" descr="S21.png"/>
          <p:cNvPicPr>
            <a:picLocks noChangeAspect="1"/>
          </p:cNvPicPr>
          <p:nvPr/>
        </p:nvPicPr>
        <p:blipFill>
          <a:blip r:embed="rId4"/>
          <a:stretch>
            <a:fillRect/>
          </a:stretch>
        </p:blipFill>
        <p:spPr>
          <a:xfrm>
            <a:off x="197409" y="2781218"/>
            <a:ext cx="3600000" cy="3382477"/>
          </a:xfrm>
          <a:prstGeom prst="rect">
            <a:avLst/>
          </a:prstGeom>
        </p:spPr>
      </p:pic>
      <p:cxnSp>
        <p:nvCxnSpPr>
          <p:cNvPr id="9" name="直線矢印コネクタ 8"/>
          <p:cNvCxnSpPr/>
          <p:nvPr/>
        </p:nvCxnSpPr>
        <p:spPr>
          <a:xfrm rot="10800000">
            <a:off x="1747821" y="3530217"/>
            <a:ext cx="792343" cy="66410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rot="10800000">
            <a:off x="1496163" y="4194317"/>
            <a:ext cx="1044000" cy="1588"/>
          </a:xfrm>
          <a:prstGeom prst="straightConnector1">
            <a:avLst/>
          </a:prstGeom>
          <a:ln w="381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1" name="円弧 10"/>
          <p:cNvSpPr/>
          <p:nvPr/>
        </p:nvSpPr>
        <p:spPr>
          <a:xfrm rot="14730519">
            <a:off x="2133014" y="3883408"/>
            <a:ext cx="370417" cy="421462"/>
          </a:xfrm>
          <a:prstGeom prst="arc">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1712892" y="3724301"/>
            <a:ext cx="475035" cy="461665"/>
          </a:xfrm>
          <a:prstGeom prst="rect">
            <a:avLst/>
          </a:prstGeom>
          <a:noFill/>
        </p:spPr>
        <p:txBody>
          <a:bodyPr wrap="none" rtlCol="0">
            <a:spAutoFit/>
          </a:bodyPr>
          <a:lstStyle/>
          <a:p>
            <a:r>
              <a:rPr lang="en-US" altLang="ja-JP" sz="2400" i="1" dirty="0" err="1" smtClean="0"/>
              <a:t>φ</a:t>
            </a:r>
            <a:endParaRPr kumimoji="1" lang="ja-JP" altLang="en-US" sz="2400" i="1" dirty="0"/>
          </a:p>
        </p:txBody>
      </p:sp>
      <p:sp>
        <p:nvSpPr>
          <p:cNvPr id="13" name="右矢印 12"/>
          <p:cNvSpPr/>
          <p:nvPr/>
        </p:nvSpPr>
        <p:spPr>
          <a:xfrm rot="18900000">
            <a:off x="3925458" y="3449447"/>
            <a:ext cx="786246" cy="410765"/>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7220519" y="3068552"/>
            <a:ext cx="1723549" cy="461665"/>
          </a:xfrm>
          <a:prstGeom prst="rect">
            <a:avLst/>
          </a:prstGeom>
          <a:solidFill>
            <a:schemeClr val="bg1"/>
          </a:solidFill>
          <a:ln w="25400">
            <a:solidFill>
              <a:srgbClr val="FF0000"/>
            </a:solidFill>
          </a:ln>
        </p:spPr>
        <p:txBody>
          <a:bodyPr wrap="none" rtlCol="0">
            <a:spAutoFit/>
          </a:bodyPr>
          <a:lstStyle/>
          <a:p>
            <a:r>
              <a:rPr lang="ja-JP" altLang="en-US" sz="2400" dirty="0" smtClean="0"/>
              <a:t>振幅の変化</a:t>
            </a:r>
            <a:endParaRPr kumimoji="1" lang="ja-JP" altLang="en-US" sz="2400" dirty="0"/>
          </a:p>
        </p:txBody>
      </p:sp>
      <p:sp>
        <p:nvSpPr>
          <p:cNvPr id="15" name="テキスト ボックス 14"/>
          <p:cNvSpPr txBox="1"/>
          <p:nvPr/>
        </p:nvSpPr>
        <p:spPr>
          <a:xfrm>
            <a:off x="7220519" y="5491935"/>
            <a:ext cx="1723549" cy="461665"/>
          </a:xfrm>
          <a:prstGeom prst="rect">
            <a:avLst/>
          </a:prstGeom>
          <a:solidFill>
            <a:schemeClr val="bg1"/>
          </a:solidFill>
          <a:ln w="25400">
            <a:solidFill>
              <a:srgbClr val="FF0000"/>
            </a:solidFill>
          </a:ln>
        </p:spPr>
        <p:txBody>
          <a:bodyPr wrap="none" rtlCol="0">
            <a:spAutoFit/>
          </a:bodyPr>
          <a:lstStyle/>
          <a:p>
            <a:r>
              <a:rPr lang="ja-JP" altLang="en-US" sz="2400" dirty="0" smtClean="0"/>
              <a:t>位相の変化</a:t>
            </a:r>
            <a:endParaRPr kumimoji="1" lang="ja-JP" altLang="en-US" sz="2400" dirty="0"/>
          </a:p>
        </p:txBody>
      </p:sp>
      <p:sp>
        <p:nvSpPr>
          <p:cNvPr id="16" name="右矢印 15"/>
          <p:cNvSpPr/>
          <p:nvPr/>
        </p:nvSpPr>
        <p:spPr>
          <a:xfrm rot="2700000">
            <a:off x="3925460" y="4295862"/>
            <a:ext cx="786246" cy="410765"/>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p:cNvSpPr txBox="1"/>
          <p:nvPr/>
        </p:nvSpPr>
        <p:spPr>
          <a:xfrm>
            <a:off x="673012" y="1530629"/>
            <a:ext cx="7477227" cy="830997"/>
          </a:xfrm>
          <a:prstGeom prst="rect">
            <a:avLst/>
          </a:prstGeom>
          <a:noFill/>
        </p:spPr>
        <p:txBody>
          <a:bodyPr wrap="none" rtlCol="0">
            <a:spAutoFit/>
          </a:bodyPr>
          <a:lstStyle/>
          <a:p>
            <a:r>
              <a:rPr lang="en-US" altLang="ja-JP" sz="2400" dirty="0" smtClean="0"/>
              <a:t>ADC</a:t>
            </a:r>
            <a:r>
              <a:rPr lang="en-US" altLang="ja-JP" sz="2400" dirty="0" smtClean="0"/>
              <a:t>/DAC </a:t>
            </a:r>
            <a:r>
              <a:rPr lang="ja-JP" altLang="en-US" sz="2400" dirty="0" smtClean="0"/>
              <a:t>がそれぞれ</a:t>
            </a:r>
            <a:r>
              <a:rPr lang="en-US" altLang="ja-JP" sz="2400" dirty="0" smtClean="0"/>
              <a:t> 2 </a:t>
            </a:r>
            <a:r>
              <a:rPr lang="en-US" altLang="ja-JP" sz="2400" dirty="0" err="1" smtClean="0"/>
              <a:t>ch</a:t>
            </a:r>
            <a:r>
              <a:rPr lang="en-US" altLang="ja-JP" sz="2400" dirty="0" smtClean="0"/>
              <a:t>. </a:t>
            </a:r>
            <a:r>
              <a:rPr lang="ja-JP" altLang="en-US" sz="2400" dirty="0" smtClean="0"/>
              <a:t>ずつ</a:t>
            </a:r>
            <a:r>
              <a:rPr lang="ja-JP" altLang="en-US" sz="2400" dirty="0" smtClean="0"/>
              <a:t>ある</a:t>
            </a:r>
            <a:r>
              <a:rPr lang="ja-JP" altLang="en-US" sz="2400" dirty="0" smtClean="0"/>
              <a:t>ので、複素空間</a:t>
            </a:r>
            <a:r>
              <a:rPr lang="ja-JP" altLang="en-US" sz="2400" dirty="0" smtClean="0"/>
              <a:t>に</a:t>
            </a:r>
            <a:r>
              <a:rPr lang="en-US" altLang="ja-JP" sz="2400" dirty="0" smtClean="0"/>
              <a:t> S</a:t>
            </a:r>
            <a:r>
              <a:rPr lang="en-US" altLang="ja-JP" sz="2400" baseline="-25000" dirty="0" smtClean="0"/>
              <a:t>21</a:t>
            </a:r>
          </a:p>
          <a:p>
            <a:r>
              <a:rPr lang="ja-JP" altLang="en-US" sz="2400" dirty="0" smtClean="0"/>
              <a:t>パラメータを表現</a:t>
            </a:r>
            <a:r>
              <a:rPr lang="ja-JP" altLang="en-US" sz="2400" dirty="0" smtClean="0"/>
              <a:t>可能</a:t>
            </a:r>
            <a:endParaRPr kumimoji="1" lang="ja-JP" altLang="en-US" sz="2400" dirty="0"/>
          </a:p>
        </p:txBody>
      </p:sp>
      <p:sp>
        <p:nvSpPr>
          <p:cNvPr id="19" name="テキスト ボックス 18"/>
          <p:cNvSpPr txBox="1"/>
          <p:nvPr/>
        </p:nvSpPr>
        <p:spPr>
          <a:xfrm>
            <a:off x="1474512" y="3095069"/>
            <a:ext cx="451892" cy="461665"/>
          </a:xfrm>
          <a:prstGeom prst="rect">
            <a:avLst/>
          </a:prstGeom>
          <a:noFill/>
        </p:spPr>
        <p:txBody>
          <a:bodyPr wrap="none" rtlCol="0">
            <a:spAutoFit/>
          </a:bodyPr>
          <a:lstStyle/>
          <a:p>
            <a:r>
              <a:rPr kumimoji="1" lang="en-US" altLang="ja-JP" sz="2400" i="1" dirty="0" smtClean="0"/>
              <a:t>A</a:t>
            </a:r>
            <a:endParaRPr kumimoji="1" lang="ja-JP" altLang="en-US" sz="2400" i="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市販のアナログ基板</a:t>
            </a:r>
            <a:r>
              <a:rPr lang="en-US" altLang="ja-JP" dirty="0" smtClean="0"/>
              <a:t> </a:t>
            </a:r>
            <a:r>
              <a:rPr lang="en-US" altLang="ja-JP" dirty="0" smtClean="0"/>
              <a:t>– FMC150</a:t>
            </a:r>
            <a:r>
              <a:rPr lang="en-US" altLang="ja-JP" baseline="30000" dirty="0" smtClean="0"/>
              <a:t>[*]</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14</a:t>
            </a:fld>
            <a:endParaRPr lang="ja-JP" altLang="en-US"/>
          </a:p>
        </p:txBody>
      </p:sp>
      <p:pic>
        <p:nvPicPr>
          <p:cNvPr id="6" name="図 5" descr="27 - 1.jpg"/>
          <p:cNvPicPr>
            <a:picLocks noChangeAspect="1"/>
          </p:cNvPicPr>
          <p:nvPr/>
        </p:nvPicPr>
        <p:blipFill>
          <a:blip r:embed="rId2"/>
          <a:stretch>
            <a:fillRect/>
          </a:stretch>
        </p:blipFill>
        <p:spPr>
          <a:xfrm>
            <a:off x="1967928" y="1618786"/>
            <a:ext cx="5520000" cy="4140000"/>
          </a:xfrm>
          <a:prstGeom prst="rect">
            <a:avLst/>
          </a:prstGeom>
        </p:spPr>
      </p:pic>
      <p:sp>
        <p:nvSpPr>
          <p:cNvPr id="7" name="テキスト ボックス 6"/>
          <p:cNvSpPr txBox="1"/>
          <p:nvPr/>
        </p:nvSpPr>
        <p:spPr>
          <a:xfrm>
            <a:off x="5987235" y="6079116"/>
            <a:ext cx="3074049" cy="307777"/>
          </a:xfrm>
          <a:prstGeom prst="rect">
            <a:avLst/>
          </a:prstGeom>
          <a:noFill/>
        </p:spPr>
        <p:txBody>
          <a:bodyPr wrap="none" rtlCol="0">
            <a:spAutoFit/>
          </a:bodyPr>
          <a:lstStyle/>
          <a:p>
            <a:r>
              <a:rPr lang="en-US" altLang="ja-JP" sz="1400" baseline="30000" dirty="0" smtClean="0"/>
              <a:t>[</a:t>
            </a:r>
            <a:r>
              <a:rPr lang="en-US" altLang="ja-JP" sz="1400" dirty="0" smtClean="0"/>
              <a:t>*</a:t>
            </a:r>
            <a:r>
              <a:rPr lang="en-US" altLang="ja-JP" sz="1400" baseline="30000" dirty="0" smtClean="0"/>
              <a:t>]</a:t>
            </a:r>
            <a:r>
              <a:rPr lang="en-US" altLang="ja-JP" sz="1400" dirty="0" smtClean="0"/>
              <a:t>: http://www.4dsp.com/FMC150.php</a:t>
            </a:r>
            <a:endParaRPr kumimoji="1" lang="ja-JP" altLang="en-US" sz="1400" dirty="0"/>
          </a:p>
        </p:txBody>
      </p:sp>
      <p:sp>
        <p:nvSpPr>
          <p:cNvPr id="8" name="円/楕円 7"/>
          <p:cNvSpPr/>
          <p:nvPr/>
        </p:nvSpPr>
        <p:spPr>
          <a:xfrm>
            <a:off x="4241397" y="4252043"/>
            <a:ext cx="720000" cy="720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楕円 8"/>
          <p:cNvSpPr>
            <a:spLocks/>
          </p:cNvSpPr>
          <p:nvPr/>
        </p:nvSpPr>
        <p:spPr>
          <a:xfrm>
            <a:off x="3450684" y="3375340"/>
            <a:ext cx="720000" cy="720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円/楕円 9"/>
          <p:cNvSpPr>
            <a:spLocks/>
          </p:cNvSpPr>
          <p:nvPr/>
        </p:nvSpPr>
        <p:spPr>
          <a:xfrm>
            <a:off x="4313928" y="2663931"/>
            <a:ext cx="648000" cy="648000"/>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flipV="1">
            <a:off x="4961928" y="2294968"/>
            <a:ext cx="941174" cy="679535"/>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flipV="1">
            <a:off x="4183137" y="3375340"/>
            <a:ext cx="1109391" cy="387158"/>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a:endCxn id="16" idx="1"/>
          </p:cNvCxnSpPr>
          <p:nvPr/>
        </p:nvCxnSpPr>
        <p:spPr>
          <a:xfrm rot="16200000" flipH="1">
            <a:off x="4703473" y="5006267"/>
            <a:ext cx="522307" cy="453858"/>
          </a:xfrm>
          <a:prstGeom prst="straightConnector1">
            <a:avLst/>
          </a:prstGeom>
          <a:ln w="63500">
            <a:solidFill>
              <a:srgbClr val="00FF00"/>
            </a:solidFill>
            <a:headEnd type="arrow" w="lg" len="lg"/>
            <a:tailEnd type="none"/>
          </a:ln>
          <a:effectLst/>
        </p:spPr>
        <p:style>
          <a:lnRef idx="2">
            <a:schemeClr val="accent1"/>
          </a:lnRef>
          <a:fillRef idx="0">
            <a:schemeClr val="accent1"/>
          </a:fillRef>
          <a:effectRef idx="1">
            <a:schemeClr val="accent1"/>
          </a:effectRef>
          <a:fontRef idx="minor">
            <a:schemeClr val="tx1"/>
          </a:fontRef>
        </p:style>
      </p:cxnSp>
      <p:sp>
        <p:nvSpPr>
          <p:cNvPr id="14" name="右矢印 13"/>
          <p:cNvSpPr/>
          <p:nvPr/>
        </p:nvSpPr>
        <p:spPr>
          <a:xfrm>
            <a:off x="949438" y="4374454"/>
            <a:ext cx="786246" cy="558800"/>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10800000">
            <a:off x="949439" y="2470170"/>
            <a:ext cx="786246" cy="558800"/>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191555" y="5109629"/>
            <a:ext cx="2492990" cy="769441"/>
          </a:xfrm>
          <a:prstGeom prst="rect">
            <a:avLst/>
          </a:prstGeom>
          <a:solidFill>
            <a:schemeClr val="bg1"/>
          </a:solidFill>
          <a:ln w="25400">
            <a:solidFill>
              <a:srgbClr val="00FF00"/>
            </a:solidFill>
          </a:ln>
        </p:spPr>
        <p:txBody>
          <a:bodyPr wrap="none" rtlCol="0">
            <a:spAutoFit/>
          </a:bodyPr>
          <a:lstStyle/>
          <a:p>
            <a:r>
              <a:rPr lang="en-US" altLang="ja-JP" sz="2400" dirty="0" smtClean="0"/>
              <a:t>ADC</a:t>
            </a:r>
          </a:p>
          <a:p>
            <a:r>
              <a:rPr kumimoji="1" lang="en-US" altLang="ja-JP" sz="2000" dirty="0" smtClean="0"/>
              <a:t>2 </a:t>
            </a:r>
            <a:r>
              <a:rPr kumimoji="1" lang="en-US" altLang="ja-JP" sz="2000" dirty="0" err="1" smtClean="0"/>
              <a:t>ch</a:t>
            </a:r>
            <a:r>
              <a:rPr kumimoji="1" lang="en-US" altLang="ja-JP" sz="2000" dirty="0" smtClean="0"/>
              <a:t>, 14 bit, 250 MSPS</a:t>
            </a:r>
            <a:endParaRPr kumimoji="1" lang="ja-JP" altLang="en-US" sz="2000" dirty="0"/>
          </a:p>
        </p:txBody>
      </p:sp>
      <p:sp>
        <p:nvSpPr>
          <p:cNvPr id="17" name="テキスト ボックス 16"/>
          <p:cNvSpPr txBox="1"/>
          <p:nvPr/>
        </p:nvSpPr>
        <p:spPr>
          <a:xfrm>
            <a:off x="5813797" y="1863750"/>
            <a:ext cx="2492990" cy="769441"/>
          </a:xfrm>
          <a:prstGeom prst="rect">
            <a:avLst/>
          </a:prstGeom>
          <a:solidFill>
            <a:schemeClr val="bg1"/>
          </a:solidFill>
          <a:ln w="25400">
            <a:solidFill>
              <a:srgbClr val="00FF00"/>
            </a:solidFill>
          </a:ln>
        </p:spPr>
        <p:txBody>
          <a:bodyPr wrap="none" rtlCol="0">
            <a:spAutoFit/>
          </a:bodyPr>
          <a:lstStyle/>
          <a:p>
            <a:r>
              <a:rPr lang="en-US" altLang="ja-JP" sz="2400" dirty="0" smtClean="0"/>
              <a:t>DAC</a:t>
            </a:r>
          </a:p>
          <a:p>
            <a:r>
              <a:rPr kumimoji="1" lang="en-US" altLang="ja-JP" sz="2000" dirty="0" smtClean="0"/>
              <a:t>2 </a:t>
            </a:r>
            <a:r>
              <a:rPr kumimoji="1" lang="en-US" altLang="ja-JP" sz="2000" dirty="0" err="1" smtClean="0"/>
              <a:t>ch</a:t>
            </a:r>
            <a:r>
              <a:rPr kumimoji="1" lang="en-US" altLang="ja-JP" sz="2000" dirty="0" smtClean="0"/>
              <a:t>, 16 bit, 800 MSPS</a:t>
            </a:r>
            <a:endParaRPr kumimoji="1" lang="ja-JP" altLang="en-US" sz="2000" dirty="0"/>
          </a:p>
        </p:txBody>
      </p:sp>
      <p:sp>
        <p:nvSpPr>
          <p:cNvPr id="18" name="テキスト ボックス 17"/>
          <p:cNvSpPr txBox="1"/>
          <p:nvPr/>
        </p:nvSpPr>
        <p:spPr>
          <a:xfrm>
            <a:off x="5292528" y="3034535"/>
            <a:ext cx="1437763" cy="769441"/>
          </a:xfrm>
          <a:prstGeom prst="rect">
            <a:avLst/>
          </a:prstGeom>
          <a:solidFill>
            <a:schemeClr val="bg1"/>
          </a:solidFill>
          <a:ln w="25400">
            <a:solidFill>
              <a:srgbClr val="00FF00"/>
            </a:solidFill>
          </a:ln>
        </p:spPr>
        <p:txBody>
          <a:bodyPr wrap="none" rtlCol="0">
            <a:spAutoFit/>
          </a:bodyPr>
          <a:lstStyle/>
          <a:p>
            <a:r>
              <a:rPr lang="ja-JP" altLang="en-US" sz="2400" dirty="0" smtClean="0"/>
              <a:t>クロック</a:t>
            </a:r>
            <a:endParaRPr lang="en-US" altLang="ja-JP" sz="2400" dirty="0" smtClean="0"/>
          </a:p>
          <a:p>
            <a:r>
              <a:rPr kumimoji="1" lang="en-US" altLang="ja-JP" sz="2000" dirty="0" smtClean="0"/>
              <a:t>245.76 MHz</a:t>
            </a:r>
            <a:endParaRPr kumimoji="1" lang="ja-JP" altLang="en-US" sz="2000" dirty="0"/>
          </a:p>
        </p:txBody>
      </p:sp>
      <p:sp>
        <p:nvSpPr>
          <p:cNvPr id="19" name="円/楕円 18"/>
          <p:cNvSpPr>
            <a:spLocks/>
          </p:cNvSpPr>
          <p:nvPr/>
        </p:nvSpPr>
        <p:spPr>
          <a:xfrm>
            <a:off x="2076506" y="2294967"/>
            <a:ext cx="648000" cy="3006183"/>
          </a:xfrm>
          <a:prstGeom prst="ellipse">
            <a:avLst/>
          </a:prstGeom>
          <a:noFill/>
          <a:ln w="63500">
            <a:solidFill>
              <a:srgbClr val="00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735685" y="1785317"/>
            <a:ext cx="1034809" cy="461665"/>
          </a:xfrm>
          <a:prstGeom prst="rect">
            <a:avLst/>
          </a:prstGeom>
          <a:solidFill>
            <a:schemeClr val="bg1"/>
          </a:solidFill>
          <a:ln w="25400">
            <a:solidFill>
              <a:srgbClr val="00FF00"/>
            </a:solidFill>
          </a:ln>
        </p:spPr>
        <p:txBody>
          <a:bodyPr wrap="none" rtlCol="0">
            <a:spAutoFit/>
          </a:bodyPr>
          <a:lstStyle/>
          <a:p>
            <a:r>
              <a:rPr kumimoji="1" lang="en-US" altLang="ja-JP" sz="2400" dirty="0" smtClean="0"/>
              <a:t>MMCX</a:t>
            </a:r>
            <a:endParaRPr kumimoji="1" lang="ja-JP" altLang="en-US" sz="2400" dirty="0"/>
          </a:p>
        </p:txBody>
      </p:sp>
      <p:sp>
        <p:nvSpPr>
          <p:cNvPr id="21" name="テキスト ボックス 20"/>
          <p:cNvSpPr txBox="1"/>
          <p:nvPr/>
        </p:nvSpPr>
        <p:spPr>
          <a:xfrm>
            <a:off x="71407" y="3434644"/>
            <a:ext cx="1864613" cy="461665"/>
          </a:xfrm>
          <a:prstGeom prst="rect">
            <a:avLst/>
          </a:prstGeom>
          <a:solidFill>
            <a:schemeClr val="bg1"/>
          </a:solidFill>
          <a:ln w="25400">
            <a:solidFill>
              <a:srgbClr val="FF0000"/>
            </a:solidFill>
          </a:ln>
        </p:spPr>
        <p:txBody>
          <a:bodyPr wrap="none" rtlCol="0">
            <a:spAutoFit/>
          </a:bodyPr>
          <a:lstStyle/>
          <a:p>
            <a:pPr algn="ctr"/>
            <a:r>
              <a:rPr lang="ja-JP" altLang="en-US" sz="2400" dirty="0" smtClean="0"/>
              <a:t>メガヘルツ波</a:t>
            </a:r>
            <a:endParaRPr lang="en-US" altLang="ja-JP" sz="2400" dirty="0" smtClean="0"/>
          </a:p>
        </p:txBody>
      </p:sp>
      <p:sp>
        <p:nvSpPr>
          <p:cNvPr id="22" name="テキスト ボックス 21"/>
          <p:cNvSpPr txBox="1"/>
          <p:nvPr/>
        </p:nvSpPr>
        <p:spPr>
          <a:xfrm>
            <a:off x="553039" y="2914715"/>
            <a:ext cx="8123112" cy="1446550"/>
          </a:xfrm>
          <a:prstGeom prst="rect">
            <a:avLst/>
          </a:prstGeom>
          <a:solidFill>
            <a:schemeClr val="bg1"/>
          </a:solidFill>
          <a:ln w="25400">
            <a:solidFill>
              <a:srgbClr val="FF0000"/>
            </a:solidFill>
          </a:ln>
        </p:spPr>
        <p:txBody>
          <a:bodyPr wrap="none" rtlCol="0">
            <a:spAutoFit/>
          </a:bodyPr>
          <a:lstStyle/>
          <a:p>
            <a:pPr algn="ctr"/>
            <a:r>
              <a:rPr lang="ja-JP" altLang="en-US" sz="4400" dirty="0" smtClean="0"/>
              <a:t>現在</a:t>
            </a:r>
            <a:r>
              <a:rPr lang="en-US" altLang="ja-JP" sz="4400" dirty="0" smtClean="0"/>
              <a:t> MKID </a:t>
            </a:r>
            <a:r>
              <a:rPr lang="ja-JP" altLang="en-US" sz="4400" dirty="0" smtClean="0"/>
              <a:t>の読み出しに成功して</a:t>
            </a:r>
            <a:endParaRPr lang="en-US" altLang="ja-JP" sz="4400" dirty="0" smtClean="0"/>
          </a:p>
          <a:p>
            <a:pPr algn="ctr"/>
            <a:r>
              <a:rPr lang="ja-JP" altLang="en-US" sz="4400" dirty="0" smtClean="0"/>
              <a:t>いるが</a:t>
            </a:r>
            <a:r>
              <a:rPr lang="ja-JP" altLang="en-US" sz="4400" dirty="0" smtClean="0"/>
              <a:t>、</a:t>
            </a:r>
            <a:r>
              <a:rPr lang="ja-JP" altLang="en-US" sz="4400" dirty="0" smtClean="0"/>
              <a:t>解決すべき課題</a:t>
            </a:r>
            <a:r>
              <a:rPr lang="ja-JP" altLang="en-US" sz="4400" dirty="0" smtClean="0"/>
              <a:t>が</a:t>
            </a:r>
            <a:r>
              <a:rPr lang="ja-JP" altLang="en-US" sz="4400" dirty="0" smtClean="0"/>
              <a:t>ある</a:t>
            </a:r>
            <a:endParaRPr lang="en-US" altLang="ja-JP" sz="44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ja-JP" altLang="en-US" dirty="0" smtClean="0"/>
              <a:t>解決すべき課題</a:t>
            </a:r>
            <a:endParaRPr lang="ja-JP" altLang="en-US" dirty="0"/>
          </a:p>
        </p:txBody>
      </p:sp>
      <p:sp>
        <p:nvSpPr>
          <p:cNvPr id="8" name="テキスト プレースホルダ 7"/>
          <p:cNvSpPr>
            <a:spLocks noGrp="1"/>
          </p:cNvSpPr>
          <p:nvPr>
            <p:ph type="body" idx="1"/>
          </p:nvPr>
        </p:nvSpPr>
        <p:spPr/>
        <p:txBody>
          <a:bodyPr/>
          <a:lstStyle/>
          <a:p>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15</a:t>
            </a:fld>
            <a:endParaRPr lang="ja-JP"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図 9" descr="dac_output_fmc150.png"/>
          <p:cNvPicPr>
            <a:picLocks noChangeAspect="1"/>
          </p:cNvPicPr>
          <p:nvPr/>
        </p:nvPicPr>
        <p:blipFill>
          <a:blip r:embed="rId2"/>
          <a:stretch>
            <a:fillRect/>
          </a:stretch>
        </p:blipFill>
        <p:spPr>
          <a:xfrm>
            <a:off x="3576346" y="3181711"/>
            <a:ext cx="5108624" cy="3405749"/>
          </a:xfrm>
          <a:prstGeom prst="rect">
            <a:avLst/>
          </a:prstGeom>
        </p:spPr>
      </p:pic>
      <p:cxnSp>
        <p:nvCxnSpPr>
          <p:cNvPr id="11" name="直線コネクタ 10"/>
          <p:cNvCxnSpPr/>
          <p:nvPr/>
        </p:nvCxnSpPr>
        <p:spPr>
          <a:xfrm rot="5400000">
            <a:off x="6398776" y="4717976"/>
            <a:ext cx="2692568" cy="10855"/>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5688708" y="3450625"/>
            <a:ext cx="1903085" cy="338554"/>
          </a:xfrm>
          <a:prstGeom prst="rect">
            <a:avLst/>
          </a:prstGeom>
          <a:noFill/>
          <a:ln w="25400">
            <a:solidFill>
              <a:srgbClr val="FF0000"/>
            </a:solidFill>
          </a:ln>
        </p:spPr>
        <p:txBody>
          <a:bodyPr wrap="none" rtlCol="0" anchor="ctr">
            <a:spAutoFit/>
          </a:bodyPr>
          <a:lstStyle/>
          <a:p>
            <a:pPr algn="ctr"/>
            <a:r>
              <a:rPr lang="en-US" altLang="ja-JP" sz="1600" dirty="0" smtClean="0"/>
              <a:t>corner freq.: 82 MHz</a:t>
            </a:r>
            <a:endParaRPr kumimoji="1" lang="ja-JP" altLang="en-US" sz="1600" dirty="0"/>
          </a:p>
        </p:txBody>
      </p:sp>
      <p:sp>
        <p:nvSpPr>
          <p:cNvPr id="7" name="タイトル 6"/>
          <p:cNvSpPr>
            <a:spLocks noGrp="1"/>
          </p:cNvSpPr>
          <p:nvPr>
            <p:ph type="title"/>
          </p:nvPr>
        </p:nvSpPr>
        <p:spPr/>
        <p:txBody>
          <a:bodyPr/>
          <a:lstStyle/>
          <a:p>
            <a:r>
              <a:rPr lang="en-US" altLang="ja-JP" dirty="0" smtClean="0"/>
              <a:t>LPF </a:t>
            </a:r>
            <a:r>
              <a:rPr lang="ja-JP" altLang="en-US" dirty="0" smtClean="0"/>
              <a:t>による帯域の制限（</a:t>
            </a:r>
            <a:r>
              <a:rPr lang="en-US" altLang="ja-JP" dirty="0" smtClean="0"/>
              <a:t>&lt; 70 MHz</a:t>
            </a:r>
            <a:r>
              <a:rPr lang="ja-JP" altLang="en-US" dirty="0" smtClean="0"/>
              <a:t>）</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16</a:t>
            </a:fld>
            <a:endParaRPr lang="ja-JP" altLang="en-US"/>
          </a:p>
        </p:txBody>
      </p:sp>
      <p:sp>
        <p:nvSpPr>
          <p:cNvPr id="15" name="テキスト ボックス 14"/>
          <p:cNvSpPr txBox="1"/>
          <p:nvPr/>
        </p:nvSpPr>
        <p:spPr>
          <a:xfrm>
            <a:off x="781563" y="1476346"/>
            <a:ext cx="5548815" cy="1938992"/>
          </a:xfrm>
          <a:prstGeom prst="rect">
            <a:avLst/>
          </a:prstGeom>
          <a:noFill/>
        </p:spPr>
        <p:txBody>
          <a:bodyPr wrap="none" rtlCol="0">
            <a:spAutoFit/>
          </a:bodyPr>
          <a:lstStyle/>
          <a:p>
            <a:r>
              <a:rPr lang="ja-JP" altLang="en-US" sz="2400" dirty="0" smtClean="0"/>
              <a:t>帯域の広さは読み出し多重度に比例</a:t>
            </a:r>
            <a:endParaRPr lang="en-US" altLang="ja-JP" sz="2400" dirty="0" smtClean="0"/>
          </a:p>
          <a:p>
            <a:r>
              <a:rPr kumimoji="1" lang="en-US" altLang="ja-JP" sz="2400" dirty="0" smtClean="0"/>
              <a:t>MKID </a:t>
            </a:r>
            <a:r>
              <a:rPr kumimoji="1" lang="ja-JP" altLang="en-US" sz="2400" dirty="0" smtClean="0"/>
              <a:t>の</a:t>
            </a:r>
            <a:r>
              <a:rPr kumimoji="1" lang="en-US" altLang="ja-JP" sz="2400" dirty="0" smtClean="0"/>
              <a:t> comb </a:t>
            </a:r>
            <a:r>
              <a:rPr kumimoji="1" lang="ja-JP" altLang="en-US" sz="2400" dirty="0" smtClean="0"/>
              <a:t>間隔が</a:t>
            </a:r>
            <a:r>
              <a:rPr kumimoji="1" lang="en-US" altLang="ja-JP" sz="2400" dirty="0" smtClean="0"/>
              <a:t> 2 MHz </a:t>
            </a:r>
            <a:r>
              <a:rPr kumimoji="1" lang="ja-JP" altLang="en-US" sz="2400" dirty="0" smtClean="0"/>
              <a:t>なら</a:t>
            </a:r>
            <a:r>
              <a:rPr kumimoji="1" lang="en-US" altLang="ja-JP" sz="2400" dirty="0" smtClean="0"/>
              <a:t>:</a:t>
            </a:r>
          </a:p>
          <a:p>
            <a:r>
              <a:rPr lang="en-US" altLang="ja-JP" sz="2400" dirty="0" smtClean="0"/>
              <a:t>    70 MHz x2/2 MHz =</a:t>
            </a:r>
            <a:r>
              <a:rPr kumimoji="1" lang="en-US" altLang="ja-JP" sz="2400" dirty="0" smtClean="0"/>
              <a:t> </a:t>
            </a:r>
            <a:r>
              <a:rPr kumimoji="1" lang="en-US" altLang="ja-JP" sz="2400" dirty="0" smtClean="0">
                <a:solidFill>
                  <a:srgbClr val="FF0000"/>
                </a:solidFill>
              </a:rPr>
              <a:t>70</a:t>
            </a:r>
          </a:p>
          <a:p>
            <a:r>
              <a:rPr kumimoji="1" lang="en-US" altLang="ja-JP" sz="2400" dirty="0" smtClean="0"/>
              <a:t>GB </a:t>
            </a:r>
            <a:r>
              <a:rPr kumimoji="1" lang="ja-JP" altLang="en-US" sz="2400" dirty="0" smtClean="0"/>
              <a:t>の読み出し要求値は</a:t>
            </a:r>
            <a:r>
              <a:rPr kumimoji="1" lang="en-US" altLang="ja-JP" sz="2400" dirty="0" smtClean="0"/>
              <a:t> 104</a:t>
            </a:r>
            <a:r>
              <a:rPr lang="ja-JP" altLang="en-US" sz="2400" dirty="0" smtClean="0"/>
              <a:t>（</a:t>
            </a:r>
            <a:r>
              <a:rPr lang="en-US" altLang="ja-JP" sz="2400" dirty="0" smtClean="0"/>
              <a:t>@ 145 GHz</a:t>
            </a:r>
            <a:r>
              <a:rPr lang="ja-JP" altLang="en-US" sz="2400" dirty="0" smtClean="0"/>
              <a:t>）</a:t>
            </a:r>
            <a:endParaRPr lang="en-US" altLang="ja-JP" sz="2400" dirty="0" smtClean="0"/>
          </a:p>
          <a:p>
            <a:r>
              <a:rPr kumimoji="1" lang="en-US" altLang="ja-JP" sz="2400" dirty="0" smtClean="0"/>
              <a:t>→ </a:t>
            </a:r>
            <a:r>
              <a:rPr kumimoji="1" lang="ja-JP" altLang="en-US" sz="2400" dirty="0" smtClean="0"/>
              <a:t>要求を満たさない</a:t>
            </a:r>
            <a:endParaRPr kumimoji="1" lang="ja-JP" altLang="en-US" sz="2400" dirty="0"/>
          </a:p>
        </p:txBody>
      </p:sp>
      <p:pic>
        <p:nvPicPr>
          <p:cNvPr id="16" name="図 15"/>
          <p:cNvPicPr>
            <a:picLocks noChangeAspect="1"/>
          </p:cNvPicPr>
          <p:nvPr/>
        </p:nvPicPr>
        <p:blipFill>
          <a:blip r:embed="rId3"/>
          <a:stretch>
            <a:fillRect/>
          </a:stretch>
        </p:blipFill>
        <p:spPr>
          <a:xfrm>
            <a:off x="6436227" y="1339742"/>
            <a:ext cx="2140959" cy="1786987"/>
          </a:xfrm>
          <a:prstGeom prst="rect">
            <a:avLst/>
          </a:prstGeom>
        </p:spPr>
      </p:pic>
      <p:sp>
        <p:nvSpPr>
          <p:cNvPr id="17" name="テキスト ボックス 16"/>
          <p:cNvSpPr txBox="1"/>
          <p:nvPr/>
        </p:nvSpPr>
        <p:spPr>
          <a:xfrm>
            <a:off x="1172149" y="5428726"/>
            <a:ext cx="2057812" cy="923330"/>
          </a:xfrm>
          <a:prstGeom prst="rect">
            <a:avLst/>
          </a:prstGeom>
          <a:noFill/>
          <a:ln w="25400">
            <a:solidFill>
              <a:srgbClr val="FF0000"/>
            </a:solidFill>
          </a:ln>
        </p:spPr>
        <p:txBody>
          <a:bodyPr wrap="none" rtlCol="0" anchor="ctr">
            <a:spAutoFit/>
          </a:bodyPr>
          <a:lstStyle/>
          <a:p>
            <a:pPr algn="ctr"/>
            <a:r>
              <a:rPr kumimoji="1" lang="en-US" altLang="ja-JP" dirty="0" smtClean="0"/>
              <a:t>DAC </a:t>
            </a:r>
            <a:r>
              <a:rPr kumimoji="1" lang="ja-JP" altLang="en-US" dirty="0" smtClean="0"/>
              <a:t>の出力部分に</a:t>
            </a:r>
            <a:endParaRPr kumimoji="1" lang="en-US" altLang="ja-JP" dirty="0" smtClean="0"/>
          </a:p>
          <a:p>
            <a:pPr algn="ctr"/>
            <a:r>
              <a:rPr lang="en-US" altLang="ja-JP" dirty="0" smtClean="0"/>
              <a:t>Low-pass filter (LPF)</a:t>
            </a:r>
          </a:p>
          <a:p>
            <a:pPr algn="ctr"/>
            <a:r>
              <a:rPr lang="ja-JP" altLang="en-US" dirty="0" smtClean="0"/>
              <a:t>が実装されている</a:t>
            </a:r>
            <a:endParaRPr lang="en-US" altLang="ja-JP" dirty="0" smtClean="0"/>
          </a:p>
        </p:txBody>
      </p:sp>
      <p:grpSp>
        <p:nvGrpSpPr>
          <p:cNvPr id="21" name="図形グループ 20"/>
          <p:cNvGrpSpPr>
            <a:grpSpLocks noChangeAspect="1"/>
          </p:cNvGrpSpPr>
          <p:nvPr/>
        </p:nvGrpSpPr>
        <p:grpSpPr>
          <a:xfrm>
            <a:off x="814986" y="3525086"/>
            <a:ext cx="2670293" cy="1795979"/>
            <a:chOff x="4712655" y="3542488"/>
            <a:chExt cx="3312602" cy="2227979"/>
          </a:xfrm>
        </p:grpSpPr>
        <p:sp>
          <p:nvSpPr>
            <p:cNvPr id="22" name="テキスト ボックス 21"/>
            <p:cNvSpPr txBox="1"/>
            <p:nvPr/>
          </p:nvSpPr>
          <p:spPr>
            <a:xfrm>
              <a:off x="5058027" y="3888693"/>
              <a:ext cx="880099" cy="572713"/>
            </a:xfrm>
            <a:prstGeom prst="rect">
              <a:avLst/>
            </a:prstGeom>
            <a:noFill/>
            <a:ln w="38100" cmpd="sng">
              <a:solidFill>
                <a:schemeClr val="tx1"/>
              </a:solidFill>
            </a:ln>
          </p:spPr>
          <p:txBody>
            <a:bodyPr wrap="none" rtlCol="0">
              <a:spAutoFit/>
            </a:bodyPr>
            <a:lstStyle/>
            <a:p>
              <a:r>
                <a:rPr kumimoji="1" lang="en-US" altLang="ja-JP" sz="2400" dirty="0" smtClean="0"/>
                <a:t>DAC</a:t>
              </a:r>
              <a:endParaRPr kumimoji="1" lang="ja-JP" altLang="en-US" sz="2400" dirty="0"/>
            </a:p>
          </p:txBody>
        </p:sp>
        <p:sp>
          <p:nvSpPr>
            <p:cNvPr id="23" name="テキスト ボックス 22"/>
            <p:cNvSpPr txBox="1"/>
            <p:nvPr/>
          </p:nvSpPr>
          <p:spPr>
            <a:xfrm>
              <a:off x="5058027" y="4899844"/>
              <a:ext cx="888489" cy="572713"/>
            </a:xfrm>
            <a:prstGeom prst="rect">
              <a:avLst/>
            </a:prstGeom>
            <a:noFill/>
            <a:ln w="38100" cmpd="sng">
              <a:solidFill>
                <a:schemeClr val="tx1"/>
              </a:solidFill>
            </a:ln>
          </p:spPr>
          <p:txBody>
            <a:bodyPr wrap="none" rtlCol="0">
              <a:spAutoFit/>
            </a:bodyPr>
            <a:lstStyle/>
            <a:p>
              <a:r>
                <a:rPr kumimoji="1" lang="en-US" altLang="ja-JP" sz="2400" dirty="0" smtClean="0"/>
                <a:t>ADC</a:t>
              </a:r>
              <a:endParaRPr kumimoji="1" lang="ja-JP" altLang="en-US" sz="2400" dirty="0"/>
            </a:p>
          </p:txBody>
        </p:sp>
        <p:sp>
          <p:nvSpPr>
            <p:cNvPr id="24" name="テキスト ボックス 23"/>
            <p:cNvSpPr txBox="1"/>
            <p:nvPr/>
          </p:nvSpPr>
          <p:spPr>
            <a:xfrm>
              <a:off x="6287184" y="3888693"/>
              <a:ext cx="762275" cy="572713"/>
            </a:xfrm>
            <a:prstGeom prst="rect">
              <a:avLst/>
            </a:prstGeom>
            <a:solidFill>
              <a:srgbClr val="FFFF00"/>
            </a:solidFill>
            <a:ln w="38100" cmpd="sng">
              <a:solidFill>
                <a:schemeClr val="tx1"/>
              </a:solidFill>
            </a:ln>
          </p:spPr>
          <p:txBody>
            <a:bodyPr wrap="none" rtlCol="0">
              <a:spAutoFit/>
            </a:bodyPr>
            <a:lstStyle/>
            <a:p>
              <a:r>
                <a:rPr lang="en-US" altLang="ja-JP" sz="2400" dirty="0" smtClean="0"/>
                <a:t>LPF</a:t>
              </a:r>
              <a:endParaRPr kumimoji="1" lang="ja-JP" altLang="en-US" sz="2400" dirty="0"/>
            </a:p>
          </p:txBody>
        </p:sp>
        <p:cxnSp>
          <p:nvCxnSpPr>
            <p:cNvPr id="25" name="直線矢印コネクタ 24"/>
            <p:cNvCxnSpPr>
              <a:stCxn id="22" idx="3"/>
              <a:endCxn id="24" idx="1"/>
            </p:cNvCxnSpPr>
            <p:nvPr/>
          </p:nvCxnSpPr>
          <p:spPr>
            <a:xfrm>
              <a:off x="5938126" y="4175050"/>
              <a:ext cx="349058" cy="1970"/>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a:endCxn id="23" idx="3"/>
            </p:cNvCxnSpPr>
            <p:nvPr/>
          </p:nvCxnSpPr>
          <p:spPr>
            <a:xfrm rot="10800000" flipV="1">
              <a:off x="5946516" y="5161457"/>
              <a:ext cx="1831114" cy="24744"/>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hape 26"/>
            <p:cNvCxnSpPr>
              <a:stCxn id="24" idx="3"/>
            </p:cNvCxnSpPr>
            <p:nvPr/>
          </p:nvCxnSpPr>
          <p:spPr>
            <a:xfrm>
              <a:off x="7049459" y="4175050"/>
              <a:ext cx="728170" cy="987995"/>
            </a:xfrm>
            <a:prstGeom prst="bentConnector2">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テキスト ボックス 27"/>
            <p:cNvSpPr txBox="1"/>
            <p:nvPr/>
          </p:nvSpPr>
          <p:spPr>
            <a:xfrm>
              <a:off x="7534017" y="4200254"/>
              <a:ext cx="491240" cy="830997"/>
            </a:xfrm>
            <a:prstGeom prst="rect">
              <a:avLst/>
            </a:prstGeom>
            <a:noFill/>
          </p:spPr>
          <p:txBody>
            <a:bodyPr wrap="none" rtlCol="0">
              <a:spAutoFit/>
            </a:bodyPr>
            <a:lstStyle/>
            <a:p>
              <a:r>
                <a:rPr kumimoji="1" lang="en-US" altLang="ja-JP" sz="4800" dirty="0" smtClean="0"/>
                <a:t>~</a:t>
              </a:r>
            </a:p>
          </p:txBody>
        </p:sp>
        <p:sp>
          <p:nvSpPr>
            <p:cNvPr id="29" name="正方形/長方形 28"/>
            <p:cNvSpPr/>
            <p:nvPr/>
          </p:nvSpPr>
          <p:spPr>
            <a:xfrm>
              <a:off x="4712655" y="3542488"/>
              <a:ext cx="2595860" cy="2227979"/>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527764" y="4075841"/>
              <a:ext cx="491240" cy="830998"/>
            </a:xfrm>
            <a:prstGeom prst="rect">
              <a:avLst/>
            </a:prstGeom>
            <a:noFill/>
          </p:spPr>
          <p:txBody>
            <a:bodyPr wrap="none" rtlCol="0">
              <a:spAutoFit/>
            </a:bodyPr>
            <a:lstStyle/>
            <a:p>
              <a:r>
                <a:rPr kumimoji="1" lang="en-US" altLang="ja-JP" sz="4800" dirty="0" smtClean="0"/>
                <a:t>~</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図 6" descr="ss 2015-01-24 14.28.52.png"/>
          <p:cNvPicPr>
            <a:picLocks noChangeAspect="1"/>
          </p:cNvPicPr>
          <p:nvPr/>
        </p:nvPicPr>
        <p:blipFill>
          <a:blip r:embed="rId2"/>
          <a:stretch>
            <a:fillRect/>
          </a:stretch>
        </p:blipFill>
        <p:spPr>
          <a:xfrm>
            <a:off x="4407924" y="3242825"/>
            <a:ext cx="4414763" cy="3239987"/>
          </a:xfrm>
          <a:prstGeom prst="rect">
            <a:avLst/>
          </a:prstGeom>
        </p:spPr>
      </p:pic>
      <p:sp>
        <p:nvSpPr>
          <p:cNvPr id="2" name="タイトル 1"/>
          <p:cNvSpPr>
            <a:spLocks noGrp="1"/>
          </p:cNvSpPr>
          <p:nvPr>
            <p:ph type="title"/>
          </p:nvPr>
        </p:nvSpPr>
        <p:spPr/>
        <p:txBody>
          <a:bodyPr/>
          <a:lstStyle/>
          <a:p>
            <a:r>
              <a:rPr lang="ja-JP" altLang="en-US" dirty="0" smtClean="0"/>
              <a:t>消費電力・発熱の過大</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17</a:t>
            </a:fld>
            <a:endParaRPr lang="ja-JP" altLang="en-US"/>
          </a:p>
        </p:txBody>
      </p:sp>
      <p:sp>
        <p:nvSpPr>
          <p:cNvPr id="6" name="テキスト ボックス 5"/>
          <p:cNvSpPr txBox="1"/>
          <p:nvPr/>
        </p:nvSpPr>
        <p:spPr>
          <a:xfrm>
            <a:off x="650145" y="1486637"/>
            <a:ext cx="7225055" cy="3724097"/>
          </a:xfrm>
          <a:prstGeom prst="rect">
            <a:avLst/>
          </a:prstGeom>
          <a:noFill/>
        </p:spPr>
        <p:txBody>
          <a:bodyPr wrap="none" rtlCol="0">
            <a:spAutoFit/>
          </a:bodyPr>
          <a:lstStyle/>
          <a:p>
            <a:r>
              <a:rPr lang="ja-JP" altLang="en-US" sz="2400" dirty="0" smtClean="0"/>
              <a:t>クロック</a:t>
            </a:r>
            <a:r>
              <a:rPr lang="ja-JP" altLang="en-US" sz="2400" dirty="0" smtClean="0"/>
              <a:t>生成器</a:t>
            </a:r>
            <a:r>
              <a:rPr lang="ja-JP" altLang="en-US" sz="2400" dirty="0" smtClean="0"/>
              <a:t>周辺</a:t>
            </a:r>
            <a:r>
              <a:rPr lang="ja-JP" altLang="en-US" sz="2400" dirty="0" smtClean="0"/>
              <a:t>が必要以上に複雑</a:t>
            </a:r>
            <a:r>
              <a:rPr lang="en-US" altLang="ja-JP" sz="2400" dirty="0" smtClean="0"/>
              <a:t>:</a:t>
            </a:r>
            <a:endParaRPr lang="en-US" altLang="ja-JP" sz="2400" dirty="0" smtClean="0"/>
          </a:p>
          <a:p>
            <a:r>
              <a:rPr lang="en-US" altLang="ja-JP" sz="2000" dirty="0" smtClean="0"/>
              <a:t>    </a:t>
            </a:r>
            <a:r>
              <a:rPr kumimoji="1" lang="en-US" altLang="ja-JP" sz="2000" dirty="0" smtClean="0"/>
              <a:t>- </a:t>
            </a:r>
            <a:r>
              <a:rPr kumimoji="1" lang="ja-JP" altLang="en-US" sz="2000" dirty="0" smtClean="0"/>
              <a:t>通信用なので、高級な</a:t>
            </a:r>
            <a:r>
              <a:rPr kumimoji="1" lang="en-US" altLang="ja-JP" sz="2000" dirty="0" smtClean="0"/>
              <a:t> IC </a:t>
            </a:r>
            <a:r>
              <a:rPr kumimoji="1" lang="ja-JP" altLang="en-US" sz="2000" dirty="0" smtClean="0"/>
              <a:t>が載って</a:t>
            </a:r>
            <a:r>
              <a:rPr kumimoji="1" lang="ja-JP" altLang="en-US" sz="2000" dirty="0" smtClean="0"/>
              <a:t>いる</a:t>
            </a:r>
            <a:r>
              <a:rPr kumimoji="1" lang="en-US" altLang="ja-JP" sz="2000" dirty="0" smtClean="0"/>
              <a:t> </a:t>
            </a:r>
            <a:r>
              <a:rPr kumimoji="1" lang="en-US" altLang="ja-JP" sz="2000" dirty="0" smtClean="0"/>
              <a:t>→ </a:t>
            </a:r>
            <a:r>
              <a:rPr kumimoji="1" lang="ja-JP" altLang="en-US" sz="2000" dirty="0" smtClean="0"/>
              <a:t>消費電力大</a:t>
            </a:r>
            <a:r>
              <a:rPr kumimoji="1" lang="en-US" altLang="ja-JP" sz="2000" dirty="0" smtClean="0"/>
              <a:t> </a:t>
            </a:r>
            <a:r>
              <a:rPr lang="en-US" altLang="ja-JP" sz="2000" dirty="0" smtClean="0"/>
              <a:t>→ </a:t>
            </a:r>
            <a:r>
              <a:rPr lang="ja-JP" altLang="en-US" sz="2000" dirty="0" smtClean="0"/>
              <a:t>発熱</a:t>
            </a:r>
            <a:r>
              <a:rPr lang="en-US" altLang="ja-JP" sz="2000" dirty="0" smtClean="0"/>
              <a:t/>
            </a:r>
            <a:br>
              <a:rPr lang="en-US" altLang="ja-JP" sz="2000" dirty="0" smtClean="0"/>
            </a:br>
            <a:r>
              <a:rPr lang="en-US" altLang="ja-JP" sz="2000" dirty="0" smtClean="0"/>
              <a:t>    - </a:t>
            </a:r>
            <a:r>
              <a:rPr lang="ja-JP" altLang="en-US" sz="2000" dirty="0" smtClean="0"/>
              <a:t>読み出し系が不安定</a:t>
            </a:r>
            <a:r>
              <a:rPr lang="en-US" altLang="ja-JP" sz="2000" dirty="0" smtClean="0"/>
              <a:t> → </a:t>
            </a:r>
            <a:r>
              <a:rPr lang="ja-JP" altLang="en-US" sz="2000" dirty="0" smtClean="0"/>
              <a:t>デジタル基板がハング・アップ</a:t>
            </a:r>
            <a:endParaRPr lang="en-US" altLang="ja-JP" sz="2000" dirty="0" smtClean="0"/>
          </a:p>
          <a:p>
            <a:r>
              <a:rPr kumimoji="1" lang="en-US" altLang="ja-JP" sz="2000" dirty="0" smtClean="0"/>
              <a:t>    - </a:t>
            </a:r>
            <a:r>
              <a:rPr kumimoji="1" lang="ja-JP" altLang="en-US" sz="2000" dirty="0" smtClean="0"/>
              <a:t>読み出し</a:t>
            </a:r>
            <a:r>
              <a:rPr lang="ja-JP" altLang="en-US" sz="2000" dirty="0" smtClean="0"/>
              <a:t>多重度を実質</a:t>
            </a:r>
            <a:r>
              <a:rPr lang="en-US" altLang="ja-JP" sz="2000" dirty="0" smtClean="0"/>
              <a:t> </a:t>
            </a:r>
            <a:r>
              <a:rPr lang="en-US" altLang="ja-JP" sz="2000" dirty="0" smtClean="0">
                <a:solidFill>
                  <a:srgbClr val="FF0000"/>
                </a:solidFill>
              </a:rPr>
              <a:t>32</a:t>
            </a:r>
            <a:r>
              <a:rPr lang="en-US" altLang="ja-JP" sz="2000" dirty="0" smtClean="0"/>
              <a:t> </a:t>
            </a:r>
            <a:r>
              <a:rPr lang="ja-JP" altLang="en-US" sz="2000" dirty="0" smtClean="0"/>
              <a:t>に制限</a:t>
            </a:r>
            <a:endParaRPr kumimoji="1" lang="en-US" altLang="ja-JP" sz="2000" dirty="0" smtClean="0"/>
          </a:p>
          <a:p>
            <a:r>
              <a:rPr lang="en-US" altLang="ja-JP" sz="2400" dirty="0" smtClean="0"/>
              <a:t>→ GB </a:t>
            </a:r>
            <a:r>
              <a:rPr lang="ja-JP" altLang="en-US" sz="2400" dirty="0" smtClean="0"/>
              <a:t>の要求値を満たさない</a:t>
            </a:r>
            <a:r>
              <a:rPr lang="en-US" altLang="ja-JP" sz="2400" dirty="0" smtClean="0"/>
              <a:t/>
            </a:r>
            <a:br>
              <a:rPr lang="en-US" altLang="ja-JP" sz="2400" dirty="0" smtClean="0"/>
            </a:br>
            <a:r>
              <a:rPr lang="en-US" altLang="ja-JP" sz="2400" dirty="0" smtClean="0"/>
              <a:t/>
            </a:r>
            <a:br>
              <a:rPr lang="en-US" altLang="ja-JP" sz="2400" dirty="0" smtClean="0"/>
            </a:br>
            <a:r>
              <a:rPr lang="ja-JP" altLang="en-US" sz="2400" dirty="0" smtClean="0"/>
              <a:t>その他</a:t>
            </a:r>
            <a:r>
              <a:rPr lang="en-US" altLang="ja-JP" sz="2400" dirty="0" smtClean="0"/>
              <a:t>:</a:t>
            </a:r>
            <a:r>
              <a:rPr lang="en-US" altLang="ja-JP" sz="2400" dirty="0" smtClean="0"/>
              <a:t/>
            </a:r>
            <a:br>
              <a:rPr lang="en-US" altLang="ja-JP" sz="2400" dirty="0" smtClean="0"/>
            </a:br>
            <a:r>
              <a:rPr lang="en-US" altLang="ja-JP" sz="2000" dirty="0" smtClean="0"/>
              <a:t>    </a:t>
            </a:r>
            <a:r>
              <a:rPr lang="en-US" altLang="ja-JP" sz="2000" dirty="0" smtClean="0"/>
              <a:t>- </a:t>
            </a:r>
            <a:r>
              <a:rPr lang="ja-JP" altLang="en-US" sz="2000" dirty="0" smtClean="0"/>
              <a:t>冷却ファンが必須</a:t>
            </a:r>
            <a:endParaRPr lang="en-US" altLang="ja-JP" sz="2000" dirty="0" smtClean="0"/>
          </a:p>
          <a:p>
            <a:r>
              <a:rPr kumimoji="1" lang="en-US" altLang="ja-JP" sz="2000" dirty="0" smtClean="0"/>
              <a:t>    - </a:t>
            </a:r>
            <a:r>
              <a:rPr kumimoji="1" lang="en-US" altLang="ja-JP" sz="2000" dirty="0" smtClean="0"/>
              <a:t>FPGA </a:t>
            </a:r>
            <a:r>
              <a:rPr kumimoji="1" lang="ja-JP" altLang="en-US" sz="2000" dirty="0" smtClean="0"/>
              <a:t>のコーディング</a:t>
            </a:r>
            <a:r>
              <a:rPr kumimoji="1" lang="ja-JP" altLang="en-US" sz="2000" dirty="0" smtClean="0"/>
              <a:t>が</a:t>
            </a:r>
            <a:r>
              <a:rPr lang="ja-JP" altLang="en-US" sz="2000" dirty="0" smtClean="0"/>
              <a:t>複雑に</a:t>
            </a:r>
            <a:r>
              <a:rPr kumimoji="1" lang="en-US" altLang="ja-JP" sz="2000" dirty="0" smtClean="0"/>
              <a:t/>
            </a:r>
            <a:br>
              <a:rPr kumimoji="1" lang="en-US" altLang="ja-JP" sz="2000" dirty="0" smtClean="0"/>
            </a:br>
            <a:r>
              <a:rPr kumimoji="1" lang="en-US" altLang="ja-JP" sz="2000" dirty="0" smtClean="0"/>
              <a:t> </a:t>
            </a:r>
            <a:r>
              <a:rPr kumimoji="1" lang="en-US" altLang="ja-JP" sz="2000" dirty="0" smtClean="0"/>
              <a:t>   - </a:t>
            </a:r>
            <a:r>
              <a:rPr kumimoji="1" lang="ja-JP" altLang="en-US" sz="2000" dirty="0" smtClean="0"/>
              <a:t>バグ</a:t>
            </a:r>
            <a:r>
              <a:rPr kumimoji="1" lang="ja-JP" altLang="en-US" sz="2000" dirty="0" smtClean="0"/>
              <a:t>が</a:t>
            </a:r>
            <a:r>
              <a:rPr kumimoji="1" lang="ja-JP" altLang="en-US" sz="2000" dirty="0" smtClean="0"/>
              <a:t>増える</a:t>
            </a:r>
            <a:endParaRPr kumimoji="1" lang="en-US" altLang="ja-JP" sz="2000" dirty="0" smtClean="0"/>
          </a:p>
          <a:p>
            <a:r>
              <a:rPr lang="en-US" altLang="ja-JP" sz="2000" dirty="0" smtClean="0"/>
              <a:t>    - </a:t>
            </a:r>
            <a:r>
              <a:rPr lang="ja-JP" altLang="en-US" sz="2000" dirty="0" smtClean="0"/>
              <a:t>レギュレータ</a:t>
            </a:r>
            <a:r>
              <a:rPr lang="ja-JP" altLang="en-US" sz="2000" dirty="0" smtClean="0"/>
              <a:t>等の</a:t>
            </a:r>
            <a:r>
              <a:rPr lang="ja-JP" altLang="en-US" sz="2000" dirty="0" smtClean="0"/>
              <a:t>部品も増える</a:t>
            </a:r>
            <a:r>
              <a:rPr kumimoji="1" lang="en-US" altLang="ja-JP" dirty="0" smtClean="0"/>
              <a:t> </a:t>
            </a:r>
            <a:endParaRPr kumimoji="1"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18</a:t>
            </a:fld>
            <a:endParaRPr lang="ja-JP" altLang="en-US"/>
          </a:p>
        </p:txBody>
      </p:sp>
      <p:sp>
        <p:nvSpPr>
          <p:cNvPr id="6" name="テキスト ボックス 5"/>
          <p:cNvSpPr txBox="1"/>
          <p:nvPr/>
        </p:nvSpPr>
        <p:spPr>
          <a:xfrm>
            <a:off x="896726" y="2653883"/>
            <a:ext cx="7321235" cy="1569660"/>
          </a:xfrm>
          <a:prstGeom prst="rect">
            <a:avLst/>
          </a:prstGeom>
          <a:noFill/>
          <a:ln w="25400">
            <a:noFill/>
          </a:ln>
        </p:spPr>
        <p:txBody>
          <a:bodyPr wrap="none" rtlCol="0" anchor="ctr">
            <a:spAutoFit/>
          </a:bodyPr>
          <a:lstStyle/>
          <a:p>
            <a:pPr algn="ctr"/>
            <a:r>
              <a:rPr kumimoji="1" lang="ja-JP" altLang="en-US" sz="4800" dirty="0" smtClean="0"/>
              <a:t>ここで、みなさんに問題です</a:t>
            </a:r>
            <a:endParaRPr kumimoji="1" lang="en-US" altLang="ja-JP" sz="4800" dirty="0" smtClean="0"/>
          </a:p>
          <a:p>
            <a:pPr algn="ctr"/>
            <a:r>
              <a:rPr lang="en-US" altLang="ja-JP" sz="4800" dirty="0" smtClean="0"/>
              <a:t>1 </a:t>
            </a:r>
            <a:r>
              <a:rPr lang="ja-JP" altLang="en-US" sz="4800" dirty="0" smtClean="0"/>
              <a:t>秒以内に答えてください</a:t>
            </a:r>
            <a:endParaRPr lang="en-US" altLang="ja-JP" sz="48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19</a:t>
            </a:fld>
            <a:endParaRPr lang="ja-JP" altLang="en-US"/>
          </a:p>
        </p:txBody>
      </p:sp>
      <p:sp>
        <p:nvSpPr>
          <p:cNvPr id="7" name="テキスト ボックス 6"/>
          <p:cNvSpPr txBox="1"/>
          <p:nvPr/>
        </p:nvSpPr>
        <p:spPr>
          <a:xfrm>
            <a:off x="418305" y="2682602"/>
            <a:ext cx="8164991" cy="1785104"/>
          </a:xfrm>
          <a:prstGeom prst="rect">
            <a:avLst/>
          </a:prstGeom>
          <a:noFill/>
        </p:spPr>
        <p:txBody>
          <a:bodyPr wrap="none" rtlCol="0">
            <a:spAutoFit/>
          </a:bodyPr>
          <a:lstStyle/>
          <a:p>
            <a:r>
              <a:rPr kumimoji="1" lang="en-US" altLang="ja-JP" sz="11000" dirty="0" smtClean="0"/>
              <a:t>12.288 </a:t>
            </a:r>
            <a:r>
              <a:rPr lang="en-US" altLang="ja-JP" sz="11000" dirty="0" smtClean="0"/>
              <a:t>× 7 = ?</a:t>
            </a:r>
            <a:endParaRPr kumimoji="1" lang="ja-JP" altLang="en-US" sz="11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目次</a:t>
            </a:r>
            <a:endParaRPr lang="ja-JP" altLang="en-US" dirty="0"/>
          </a:p>
        </p:txBody>
      </p:sp>
      <p:sp>
        <p:nvSpPr>
          <p:cNvPr id="3" name="コンテンツ プレースホルダ 2"/>
          <p:cNvSpPr>
            <a:spLocks noGrp="1"/>
          </p:cNvSpPr>
          <p:nvPr>
            <p:ph sz="half" idx="1"/>
          </p:nvPr>
        </p:nvSpPr>
        <p:spPr/>
        <p:txBody>
          <a:bodyPr>
            <a:normAutofit fontScale="85000" lnSpcReduction="20000"/>
          </a:bodyPr>
          <a:lstStyle/>
          <a:p>
            <a:r>
              <a:rPr lang="ja-JP" altLang="en-US" dirty="0" smtClean="0"/>
              <a:t>背景</a:t>
            </a:r>
            <a:endParaRPr lang="en-US" altLang="ja-JP" dirty="0" smtClean="0"/>
          </a:p>
          <a:p>
            <a:r>
              <a:rPr lang="en-US" altLang="ja-JP" dirty="0" smtClean="0"/>
              <a:t>GroundBIRD </a:t>
            </a:r>
            <a:r>
              <a:rPr lang="ja-JP" altLang="en-US" dirty="0" smtClean="0"/>
              <a:t>実験</a:t>
            </a:r>
            <a:endParaRPr lang="en-US" altLang="ja-JP" dirty="0" smtClean="0"/>
          </a:p>
          <a:p>
            <a:pPr lvl="1"/>
            <a:r>
              <a:rPr lang="ja-JP" altLang="en-US" dirty="0" smtClean="0"/>
              <a:t>回転冷却光学系</a:t>
            </a:r>
            <a:endParaRPr lang="en-US" altLang="ja-JP" dirty="0" smtClean="0"/>
          </a:p>
          <a:p>
            <a:r>
              <a:rPr lang="en-US" altLang="ja-JP" dirty="0" smtClean="0"/>
              <a:t>MKID</a:t>
            </a:r>
          </a:p>
          <a:p>
            <a:r>
              <a:rPr lang="ja-JP" altLang="en-US" dirty="0" smtClean="0"/>
              <a:t>読み出し系</a:t>
            </a:r>
            <a:endParaRPr lang="en-US" altLang="ja-JP" dirty="0" smtClean="0"/>
          </a:p>
          <a:p>
            <a:pPr lvl="1"/>
            <a:r>
              <a:rPr lang="ja-JP" altLang="en-US" dirty="0" smtClean="0"/>
              <a:t>読み出し方法</a:t>
            </a:r>
            <a:endParaRPr lang="en-US" altLang="ja-JP" dirty="0" smtClean="0"/>
          </a:p>
          <a:p>
            <a:pPr lvl="1"/>
            <a:r>
              <a:rPr lang="ja-JP" altLang="en-US" dirty="0" smtClean="0"/>
              <a:t>従来のアナログ基板</a:t>
            </a:r>
            <a:endParaRPr lang="en-US" altLang="ja-JP" dirty="0" smtClean="0"/>
          </a:p>
          <a:p>
            <a:pPr lvl="1"/>
            <a:r>
              <a:rPr lang="en-US" altLang="ja-JP" dirty="0" smtClean="0"/>
              <a:t>MKID </a:t>
            </a:r>
            <a:r>
              <a:rPr lang="ja-JP" altLang="en-US" dirty="0" smtClean="0"/>
              <a:t>を読みだした例</a:t>
            </a:r>
            <a:endParaRPr lang="en-US" altLang="ja-JP" dirty="0" smtClean="0"/>
          </a:p>
          <a:p>
            <a:r>
              <a:rPr lang="ja-JP" altLang="en-US" dirty="0" smtClean="0"/>
              <a:t>解決すべき課題</a:t>
            </a:r>
            <a:endParaRPr lang="en-US" altLang="ja-JP" dirty="0" smtClean="0"/>
          </a:p>
          <a:p>
            <a:pPr lvl="1"/>
            <a:r>
              <a:rPr lang="en-US" altLang="ja-JP" dirty="0" smtClean="0"/>
              <a:t>LPF </a:t>
            </a:r>
            <a:r>
              <a:rPr lang="ja-JP" altLang="en-US" dirty="0" smtClean="0"/>
              <a:t>による帯域の制限</a:t>
            </a:r>
            <a:endParaRPr lang="en-US" altLang="ja-JP" dirty="0" smtClean="0"/>
          </a:p>
          <a:p>
            <a:pPr lvl="1"/>
            <a:r>
              <a:rPr lang="ja-JP" altLang="en-US" dirty="0" smtClean="0"/>
              <a:t>消費電力・発熱の過大</a:t>
            </a:r>
            <a:endParaRPr lang="en-US" altLang="ja-JP" dirty="0" smtClean="0"/>
          </a:p>
          <a:p>
            <a:pPr lvl="1"/>
            <a:r>
              <a:rPr lang="ja-JP" altLang="en-US" dirty="0" smtClean="0"/>
              <a:t>ユーザビリティの損失</a:t>
            </a:r>
            <a:endParaRPr lang="en-US" altLang="ja-JP" dirty="0" smtClean="0"/>
          </a:p>
          <a:p>
            <a:endParaRPr lang="ja-JP" altLang="en-US" dirty="0"/>
          </a:p>
        </p:txBody>
      </p:sp>
      <p:sp>
        <p:nvSpPr>
          <p:cNvPr id="7" name="コンテンツ プレースホルダ 6"/>
          <p:cNvSpPr>
            <a:spLocks noGrp="1"/>
          </p:cNvSpPr>
          <p:nvPr>
            <p:ph sz="half" idx="2"/>
          </p:nvPr>
        </p:nvSpPr>
        <p:spPr>
          <a:xfrm>
            <a:off x="4157996" y="1600200"/>
            <a:ext cx="4830600" cy="4525963"/>
          </a:xfrm>
        </p:spPr>
        <p:txBody>
          <a:bodyPr>
            <a:normAutofit fontScale="85000" lnSpcReduction="20000"/>
          </a:bodyPr>
          <a:lstStyle/>
          <a:p>
            <a:r>
              <a:rPr lang="ja-JP" altLang="en-US" dirty="0" smtClean="0"/>
              <a:t>新しいアナログ基板</a:t>
            </a:r>
            <a:r>
              <a:rPr lang="en-US" altLang="ja-JP" dirty="0"/>
              <a:t> </a:t>
            </a:r>
            <a:r>
              <a:rPr lang="en-US" altLang="ja-JP" dirty="0" smtClean="0">
                <a:solidFill>
                  <a:srgbClr val="FF0000"/>
                </a:solidFill>
              </a:rPr>
              <a:t>RHEA</a:t>
            </a:r>
            <a:r>
              <a:rPr lang="en-US" altLang="ja-JP" dirty="0" smtClean="0"/>
              <a:t> </a:t>
            </a:r>
            <a:r>
              <a:rPr lang="ja-JP" altLang="en-US" dirty="0" smtClean="0"/>
              <a:t>の開発</a:t>
            </a:r>
            <a:endParaRPr lang="en-US" altLang="ja-JP" dirty="0" smtClean="0"/>
          </a:p>
          <a:p>
            <a:pPr lvl="1"/>
            <a:r>
              <a:rPr lang="en-US" altLang="ja-JP" dirty="0" smtClean="0"/>
              <a:t>LPF</a:t>
            </a:r>
          </a:p>
          <a:p>
            <a:pPr lvl="1"/>
            <a:r>
              <a:rPr lang="ja-JP" altLang="en-US" dirty="0" smtClean="0"/>
              <a:t>クロック生成器周辺</a:t>
            </a:r>
            <a:endParaRPr lang="en-US" altLang="ja-JP" dirty="0" smtClean="0"/>
          </a:p>
          <a:p>
            <a:pPr lvl="1"/>
            <a:r>
              <a:rPr lang="ja-JP" altLang="en-US" dirty="0" smtClean="0"/>
              <a:t>電源回路</a:t>
            </a:r>
            <a:endParaRPr lang="en-US" altLang="ja-JP" dirty="0" smtClean="0"/>
          </a:p>
          <a:p>
            <a:pPr lvl="1"/>
            <a:r>
              <a:rPr lang="en-US" altLang="ja-JP" dirty="0" smtClean="0"/>
              <a:t>RHEA </a:t>
            </a:r>
            <a:r>
              <a:rPr lang="ja-JP" altLang="en-US" dirty="0" smtClean="0"/>
              <a:t>による改良点</a:t>
            </a:r>
            <a:endParaRPr lang="en-US" altLang="ja-JP" dirty="0" smtClean="0"/>
          </a:p>
          <a:p>
            <a:pPr lvl="1"/>
            <a:r>
              <a:rPr lang="ja-JP" altLang="en-US" dirty="0" smtClean="0"/>
              <a:t>市販品と</a:t>
            </a:r>
            <a:r>
              <a:rPr lang="en-US" altLang="ja-JP" dirty="0" smtClean="0"/>
              <a:t> RHEA </a:t>
            </a:r>
            <a:r>
              <a:rPr lang="ja-JP" altLang="en-US" dirty="0" smtClean="0"/>
              <a:t>の比較</a:t>
            </a:r>
            <a:endParaRPr lang="en-US" altLang="ja-JP" dirty="0" smtClean="0"/>
          </a:p>
          <a:p>
            <a:pPr lvl="1"/>
            <a:r>
              <a:rPr lang="ja-JP" altLang="en-US" dirty="0" smtClean="0"/>
              <a:t>新フロントエンド回路</a:t>
            </a:r>
            <a:endParaRPr lang="en-US" altLang="ja-JP" dirty="0" smtClean="0"/>
          </a:p>
          <a:p>
            <a:r>
              <a:rPr lang="en-US" altLang="ja-JP" dirty="0" smtClean="0"/>
              <a:t>RHEA </a:t>
            </a:r>
            <a:r>
              <a:rPr lang="ja-JP" altLang="en-US" dirty="0" smtClean="0"/>
              <a:t>の評価</a:t>
            </a:r>
            <a:endParaRPr lang="en-US" altLang="ja-JP" dirty="0" smtClean="0"/>
          </a:p>
          <a:p>
            <a:pPr lvl="1"/>
            <a:r>
              <a:rPr lang="ja-JP" altLang="en-US" dirty="0" smtClean="0"/>
              <a:t>納品時のトラブル</a:t>
            </a:r>
            <a:endParaRPr lang="en-US" altLang="ja-JP" dirty="0" smtClean="0"/>
          </a:p>
          <a:p>
            <a:pPr lvl="1"/>
            <a:r>
              <a:rPr lang="ja-JP" altLang="en-US" dirty="0" smtClean="0"/>
              <a:t>消費電力の評価</a:t>
            </a:r>
            <a:endParaRPr lang="en-US" altLang="ja-JP" dirty="0" smtClean="0"/>
          </a:p>
          <a:p>
            <a:pPr lvl="1"/>
            <a:r>
              <a:rPr lang="ja-JP" altLang="en-US" dirty="0" smtClean="0"/>
              <a:t>基板上</a:t>
            </a:r>
            <a:r>
              <a:rPr lang="en-US" altLang="ja-JP" dirty="0" smtClean="0"/>
              <a:t> IC </a:t>
            </a:r>
            <a:r>
              <a:rPr lang="ja-JP" altLang="en-US" dirty="0" smtClean="0"/>
              <a:t>の発熱量の評価</a:t>
            </a:r>
            <a:endParaRPr lang="en-US" altLang="ja-JP" dirty="0" smtClean="0"/>
          </a:p>
          <a:p>
            <a:pPr lvl="1"/>
            <a:r>
              <a:rPr lang="ja-JP" altLang="en-US" dirty="0" smtClean="0"/>
              <a:t>帯域の評価</a:t>
            </a:r>
            <a:endParaRPr lang="en-US" altLang="ja-JP" dirty="0" smtClean="0"/>
          </a:p>
          <a:p>
            <a:r>
              <a:rPr lang="ja-JP" altLang="en-US" dirty="0" smtClean="0"/>
              <a:t>まとめ</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2</a:t>
            </a:fld>
            <a:endParaRPr lang="ja-JP"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r>
              <a:rPr lang="en-US" altLang="ja-JP" smtClean="0"/>
              <a:t>2015-01-29</a:t>
            </a:r>
            <a:endParaRPr lang="ja-JP" altLang="en-US"/>
          </a:p>
        </p:txBody>
      </p:sp>
      <p:sp>
        <p:nvSpPr>
          <p:cNvPr id="3" name="フッター プレースホルダ 2"/>
          <p:cNvSpPr>
            <a:spLocks noGrp="1"/>
          </p:cNvSpPr>
          <p:nvPr>
            <p:ph type="ftr" sz="quarter" idx="11"/>
          </p:nvPr>
        </p:nvSpPr>
        <p:spPr/>
        <p:txBody>
          <a:bodyPr/>
          <a:lstStyle/>
          <a:p>
            <a:r>
              <a:rPr lang="ja-JP" altLang="en-US" smtClean="0"/>
              <a:t>修士論文発表会</a:t>
            </a:r>
            <a:endParaRPr lang="ja-JP" altLang="en-US"/>
          </a:p>
        </p:txBody>
      </p:sp>
      <p:sp>
        <p:nvSpPr>
          <p:cNvPr id="4" name="スライド番号プレースホルダ 3"/>
          <p:cNvSpPr>
            <a:spLocks noGrp="1"/>
          </p:cNvSpPr>
          <p:nvPr>
            <p:ph type="sldNum" sz="quarter" idx="12"/>
          </p:nvPr>
        </p:nvSpPr>
        <p:spPr/>
        <p:txBody>
          <a:bodyPr/>
          <a:lstStyle/>
          <a:p>
            <a:fld id="{7892D14E-91D0-A44D-A4A0-D5DBF8F24DD2}" type="slidenum">
              <a:rPr lang="ja-JP" altLang="en-US" smtClean="0"/>
              <a:t>20</a:t>
            </a:fld>
            <a:endParaRPr lang="ja-JP" altLang="en-US"/>
          </a:p>
        </p:txBody>
      </p:sp>
      <p:sp>
        <p:nvSpPr>
          <p:cNvPr id="5" name="テキスト ボックス 4"/>
          <p:cNvSpPr txBox="1"/>
          <p:nvPr/>
        </p:nvSpPr>
        <p:spPr>
          <a:xfrm>
            <a:off x="2464728" y="2941857"/>
            <a:ext cx="4077559" cy="830997"/>
          </a:xfrm>
          <a:prstGeom prst="rect">
            <a:avLst/>
          </a:prstGeom>
          <a:noFill/>
          <a:ln w="25400">
            <a:noFill/>
          </a:ln>
        </p:spPr>
        <p:txBody>
          <a:bodyPr wrap="none" rtlCol="0" anchor="ctr">
            <a:spAutoFit/>
          </a:bodyPr>
          <a:lstStyle/>
          <a:p>
            <a:pPr algn="ctr"/>
            <a:r>
              <a:rPr lang="ja-JP" altLang="en-US" sz="4800" dirty="0" smtClean="0"/>
              <a:t>できましたか？</a:t>
            </a:r>
            <a:endParaRPr lang="en-US" altLang="ja-JP" sz="48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21</a:t>
            </a:fld>
            <a:endParaRPr lang="ja-JP" altLang="en-US"/>
          </a:p>
        </p:txBody>
      </p:sp>
      <p:sp>
        <p:nvSpPr>
          <p:cNvPr id="7" name="テキスト ボックス 6"/>
          <p:cNvSpPr txBox="1"/>
          <p:nvPr/>
        </p:nvSpPr>
        <p:spPr>
          <a:xfrm>
            <a:off x="2590800" y="2682602"/>
            <a:ext cx="4115592" cy="1785104"/>
          </a:xfrm>
          <a:prstGeom prst="rect">
            <a:avLst/>
          </a:prstGeom>
          <a:noFill/>
        </p:spPr>
        <p:txBody>
          <a:bodyPr wrap="none" rtlCol="0">
            <a:spAutoFit/>
          </a:bodyPr>
          <a:lstStyle/>
          <a:p>
            <a:r>
              <a:rPr kumimoji="1" lang="en-US" altLang="ja-JP" sz="11000" dirty="0" smtClean="0"/>
              <a:t>86.016</a:t>
            </a:r>
            <a:endParaRPr kumimoji="1" lang="ja-JP" altLang="en-US" sz="11000" dirty="0"/>
          </a:p>
        </p:txBody>
      </p:sp>
      <p:sp>
        <p:nvSpPr>
          <p:cNvPr id="8" name="テキスト ボックス 7"/>
          <p:cNvSpPr txBox="1"/>
          <p:nvPr/>
        </p:nvSpPr>
        <p:spPr>
          <a:xfrm>
            <a:off x="1304906" y="1818198"/>
            <a:ext cx="2379978" cy="830997"/>
          </a:xfrm>
          <a:prstGeom prst="rect">
            <a:avLst/>
          </a:prstGeom>
          <a:noFill/>
          <a:ln w="25400">
            <a:noFill/>
          </a:ln>
        </p:spPr>
        <p:txBody>
          <a:bodyPr wrap="none" rtlCol="0" anchor="ctr">
            <a:spAutoFit/>
          </a:bodyPr>
          <a:lstStyle/>
          <a:p>
            <a:pPr algn="ctr"/>
            <a:r>
              <a:rPr lang="ja-JP" altLang="en-US" sz="4800" dirty="0" smtClean="0"/>
              <a:t>答えは、</a:t>
            </a:r>
            <a:endParaRPr lang="en-US" altLang="ja-JP" sz="48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ユーザビリティの損失</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22</a:t>
            </a:fld>
            <a:endParaRPr lang="ja-JP" altLang="en-US"/>
          </a:p>
        </p:txBody>
      </p:sp>
      <p:sp>
        <p:nvSpPr>
          <p:cNvPr id="6" name="テキスト ボックス 5"/>
          <p:cNvSpPr txBox="1"/>
          <p:nvPr/>
        </p:nvSpPr>
        <p:spPr>
          <a:xfrm>
            <a:off x="791260" y="1486637"/>
            <a:ext cx="7862424" cy="2739211"/>
          </a:xfrm>
          <a:prstGeom prst="rect">
            <a:avLst/>
          </a:prstGeom>
          <a:noFill/>
        </p:spPr>
        <p:txBody>
          <a:bodyPr wrap="none" rtlCol="0">
            <a:spAutoFit/>
          </a:bodyPr>
          <a:lstStyle/>
          <a:p>
            <a:r>
              <a:rPr lang="ja-JP" altLang="en-US" sz="2400" dirty="0" smtClean="0"/>
              <a:t>クロック周波数が人にやさしくない</a:t>
            </a:r>
            <a:r>
              <a:rPr lang="en-US" altLang="ja-JP" sz="2400" dirty="0" smtClean="0"/>
              <a:t>:</a:t>
            </a:r>
          </a:p>
          <a:p>
            <a:r>
              <a:rPr lang="en-US" altLang="ja-JP" sz="2000" dirty="0" smtClean="0"/>
              <a:t>    </a:t>
            </a:r>
            <a:r>
              <a:rPr kumimoji="1" lang="en-US" altLang="ja-JP" sz="2000" dirty="0" smtClean="0"/>
              <a:t>- </a:t>
            </a:r>
            <a:r>
              <a:rPr kumimoji="1" lang="ja-JP" altLang="en-US" sz="2000" dirty="0" smtClean="0"/>
              <a:t>通信用なので</a:t>
            </a:r>
            <a:r>
              <a:rPr kumimoji="1" lang="ja-JP" altLang="en-US" sz="2000" dirty="0" smtClean="0"/>
              <a:t>、</a:t>
            </a:r>
            <a:r>
              <a:rPr kumimoji="1" lang="ja-JP" altLang="en-US" sz="2000" dirty="0" smtClean="0"/>
              <a:t>分周しやすい周波数（</a:t>
            </a:r>
            <a:r>
              <a:rPr kumimoji="1" lang="en-US" altLang="ja-JP" sz="2000" dirty="0" smtClean="0"/>
              <a:t>245.76 MHz</a:t>
            </a:r>
            <a:r>
              <a:rPr kumimoji="1" lang="ja-JP" altLang="en-US" sz="2000" dirty="0" smtClean="0"/>
              <a:t>）の発振器が搭載</a:t>
            </a:r>
            <a:r>
              <a:rPr lang="en-US" altLang="ja-JP" sz="2000" dirty="0" smtClean="0"/>
              <a:t/>
            </a:r>
            <a:br>
              <a:rPr lang="en-US" altLang="ja-JP" sz="2000" dirty="0" smtClean="0"/>
            </a:br>
            <a:r>
              <a:rPr lang="en-US" altLang="ja-JP" sz="2000" dirty="0" smtClean="0"/>
              <a:t>    </a:t>
            </a:r>
            <a:r>
              <a:rPr lang="en-US" altLang="ja-JP" sz="2000" dirty="0" smtClean="0"/>
              <a:t>→ </a:t>
            </a:r>
            <a:r>
              <a:rPr lang="ja-JP" altLang="en-US" sz="2000" dirty="0" smtClean="0"/>
              <a:t>ユーザーが</a:t>
            </a:r>
            <a:r>
              <a:rPr lang="ja-JP" altLang="en-US" sz="2000" dirty="0" smtClean="0"/>
              <a:t>調整する周波数分解能が非直感的になる（</a:t>
            </a:r>
            <a:r>
              <a:rPr lang="en-US" altLang="ja-JP" sz="2000" dirty="0" smtClean="0"/>
              <a:t>12.288 kHz</a:t>
            </a:r>
            <a:r>
              <a:rPr lang="ja-JP" altLang="en-US" sz="2000" dirty="0" smtClean="0"/>
              <a:t>）</a:t>
            </a:r>
            <a:endParaRPr lang="en-US" altLang="ja-JP" sz="2000" dirty="0" smtClean="0"/>
          </a:p>
          <a:p>
            <a:r>
              <a:rPr lang="en-US" altLang="ja-JP" sz="2400" dirty="0" smtClean="0"/>
              <a:t/>
            </a:r>
            <a:br>
              <a:rPr lang="en-US" altLang="ja-JP" sz="2400" dirty="0" smtClean="0"/>
            </a:br>
            <a:r>
              <a:rPr lang="ja-JP" altLang="en-US" sz="2400" dirty="0" smtClean="0"/>
              <a:t>コネクターの規格が不揃い</a:t>
            </a:r>
            <a:r>
              <a:rPr lang="en-US" altLang="ja-JP" sz="2400" dirty="0" smtClean="0"/>
              <a:t>:</a:t>
            </a:r>
            <a:br>
              <a:rPr lang="en-US" altLang="ja-JP" sz="2400" dirty="0" smtClean="0"/>
            </a:br>
            <a:r>
              <a:rPr lang="en-US" altLang="ja-JP" sz="2000" dirty="0" smtClean="0"/>
              <a:t>    </a:t>
            </a:r>
            <a:r>
              <a:rPr lang="en-US" altLang="ja-JP" sz="2000" dirty="0" smtClean="0"/>
              <a:t>- </a:t>
            </a:r>
            <a:r>
              <a:rPr lang="ja-JP" altLang="en-US" sz="2000" dirty="0" smtClean="0"/>
              <a:t>アナログ基板の</a:t>
            </a:r>
            <a:r>
              <a:rPr lang="ja-JP" altLang="en-US" sz="2000" dirty="0" smtClean="0"/>
              <a:t>コネクターだけ、別の工具、別のケーブルが必要</a:t>
            </a:r>
            <a:endParaRPr lang="en-US" altLang="ja-JP" sz="2000" dirty="0" smtClean="0"/>
          </a:p>
          <a:p>
            <a:r>
              <a:rPr kumimoji="1" lang="en-US" altLang="ja-JP" sz="2000" dirty="0" smtClean="0"/>
              <a:t>    - </a:t>
            </a:r>
            <a:r>
              <a:rPr kumimoji="1" lang="ja-JP" altLang="en-US" sz="2000" dirty="0" smtClean="0"/>
              <a:t>コネクターを脱着はデバック時は日常茶飯事</a:t>
            </a:r>
            <a:endParaRPr lang="en-US" altLang="ja-JP" dirty="0" smtClean="0"/>
          </a:p>
          <a:p>
            <a:r>
              <a:rPr kumimoji="1" lang="en-US" altLang="ja-JP" sz="2000" dirty="0" smtClean="0"/>
              <a:t>    → </a:t>
            </a:r>
            <a:r>
              <a:rPr kumimoji="1" lang="ja-JP" altLang="en-US" sz="2000" dirty="0" smtClean="0"/>
              <a:t>ユーザーに</a:t>
            </a:r>
            <a:r>
              <a:rPr lang="ja-JP" altLang="en-US" sz="2000" dirty="0" smtClean="0"/>
              <a:t>余計なストレスを与える</a:t>
            </a:r>
            <a:endParaRPr kumimoji="1" lang="en-US" altLang="ja-JP"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ユーザビリティの損失</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23</a:t>
            </a:fld>
            <a:endParaRPr lang="ja-JP" altLang="en-US"/>
          </a:p>
        </p:txBody>
      </p:sp>
      <p:sp>
        <p:nvSpPr>
          <p:cNvPr id="6" name="テキスト ボックス 5"/>
          <p:cNvSpPr txBox="1"/>
          <p:nvPr/>
        </p:nvSpPr>
        <p:spPr>
          <a:xfrm>
            <a:off x="791260" y="1486637"/>
            <a:ext cx="7862424" cy="2739211"/>
          </a:xfrm>
          <a:prstGeom prst="rect">
            <a:avLst/>
          </a:prstGeom>
          <a:noFill/>
        </p:spPr>
        <p:txBody>
          <a:bodyPr wrap="none" rtlCol="0">
            <a:spAutoFit/>
          </a:bodyPr>
          <a:lstStyle/>
          <a:p>
            <a:r>
              <a:rPr lang="ja-JP" altLang="en-US" sz="2400" dirty="0" smtClean="0"/>
              <a:t>クロック周波数が人にやさしくない</a:t>
            </a:r>
            <a:r>
              <a:rPr lang="en-US" altLang="ja-JP" sz="2400" dirty="0" smtClean="0"/>
              <a:t>:</a:t>
            </a:r>
          </a:p>
          <a:p>
            <a:r>
              <a:rPr lang="en-US" altLang="ja-JP" sz="2000" dirty="0" smtClean="0"/>
              <a:t>    </a:t>
            </a:r>
            <a:r>
              <a:rPr kumimoji="1" lang="en-US" altLang="ja-JP" sz="2000" dirty="0" smtClean="0"/>
              <a:t>- </a:t>
            </a:r>
            <a:r>
              <a:rPr kumimoji="1" lang="ja-JP" altLang="en-US" sz="2000" dirty="0" smtClean="0"/>
              <a:t>通信用なので</a:t>
            </a:r>
            <a:r>
              <a:rPr kumimoji="1" lang="ja-JP" altLang="en-US" sz="2000" dirty="0" smtClean="0"/>
              <a:t>、</a:t>
            </a:r>
            <a:r>
              <a:rPr kumimoji="1" lang="ja-JP" altLang="en-US" sz="2000" dirty="0" smtClean="0"/>
              <a:t>分周しやすい周波数（</a:t>
            </a:r>
            <a:r>
              <a:rPr kumimoji="1" lang="en-US" altLang="ja-JP" sz="2000" dirty="0" smtClean="0"/>
              <a:t>245.76 MHz</a:t>
            </a:r>
            <a:r>
              <a:rPr kumimoji="1" lang="ja-JP" altLang="en-US" sz="2000" dirty="0" smtClean="0"/>
              <a:t>）の発振器が搭載</a:t>
            </a:r>
            <a:r>
              <a:rPr lang="en-US" altLang="ja-JP" sz="2000" dirty="0" smtClean="0"/>
              <a:t/>
            </a:r>
            <a:br>
              <a:rPr lang="en-US" altLang="ja-JP" sz="2000" dirty="0" smtClean="0"/>
            </a:br>
            <a:r>
              <a:rPr lang="en-US" altLang="ja-JP" sz="2000" dirty="0" smtClean="0"/>
              <a:t>    </a:t>
            </a:r>
            <a:r>
              <a:rPr lang="en-US" altLang="ja-JP" sz="2000" dirty="0" smtClean="0"/>
              <a:t>→ </a:t>
            </a:r>
            <a:r>
              <a:rPr lang="ja-JP" altLang="en-US" sz="2000" dirty="0" smtClean="0"/>
              <a:t>ユーザーが</a:t>
            </a:r>
            <a:r>
              <a:rPr lang="ja-JP" altLang="en-US" sz="2000" dirty="0" smtClean="0"/>
              <a:t>調整する周波数分解能が非直感的になる（</a:t>
            </a:r>
            <a:r>
              <a:rPr lang="en-US" altLang="ja-JP" sz="2000" dirty="0" smtClean="0"/>
              <a:t>12.288 kHz</a:t>
            </a:r>
            <a:r>
              <a:rPr lang="ja-JP" altLang="en-US" sz="2000" dirty="0" smtClean="0"/>
              <a:t>）</a:t>
            </a:r>
            <a:endParaRPr lang="en-US" altLang="ja-JP" sz="2000" dirty="0" smtClean="0"/>
          </a:p>
          <a:p>
            <a:r>
              <a:rPr lang="en-US" altLang="ja-JP" sz="2400" dirty="0" smtClean="0"/>
              <a:t/>
            </a:r>
            <a:br>
              <a:rPr lang="en-US" altLang="ja-JP" sz="2400" dirty="0" smtClean="0"/>
            </a:br>
            <a:r>
              <a:rPr lang="ja-JP" altLang="en-US" sz="2400" dirty="0" smtClean="0"/>
              <a:t>コネクターの規格が不揃い</a:t>
            </a:r>
            <a:r>
              <a:rPr lang="en-US" altLang="ja-JP" sz="2400" dirty="0" smtClean="0"/>
              <a:t>:</a:t>
            </a:r>
            <a:br>
              <a:rPr lang="en-US" altLang="ja-JP" sz="2400" dirty="0" smtClean="0"/>
            </a:br>
            <a:r>
              <a:rPr lang="en-US" altLang="ja-JP" sz="2000" dirty="0" smtClean="0"/>
              <a:t>    </a:t>
            </a:r>
            <a:r>
              <a:rPr lang="en-US" altLang="ja-JP" sz="2000" dirty="0" smtClean="0"/>
              <a:t>- </a:t>
            </a:r>
            <a:r>
              <a:rPr lang="ja-JP" altLang="en-US" sz="2000" dirty="0" smtClean="0"/>
              <a:t>アナログ基板の</a:t>
            </a:r>
            <a:r>
              <a:rPr lang="ja-JP" altLang="en-US" sz="2000" dirty="0" smtClean="0"/>
              <a:t>コネクターだけ、別の工具、別のケーブルが必要</a:t>
            </a:r>
            <a:endParaRPr lang="en-US" altLang="ja-JP" sz="2000" dirty="0" smtClean="0"/>
          </a:p>
          <a:p>
            <a:r>
              <a:rPr kumimoji="1" lang="en-US" altLang="ja-JP" sz="2000" dirty="0" smtClean="0"/>
              <a:t>    - </a:t>
            </a:r>
            <a:r>
              <a:rPr kumimoji="1" lang="ja-JP" altLang="en-US" sz="2000" dirty="0" smtClean="0"/>
              <a:t>コネクターを脱着はデバック時は日常茶飯事</a:t>
            </a:r>
            <a:endParaRPr lang="en-US" altLang="ja-JP" dirty="0" smtClean="0"/>
          </a:p>
          <a:p>
            <a:r>
              <a:rPr kumimoji="1" lang="en-US" altLang="ja-JP" sz="2000" dirty="0" smtClean="0"/>
              <a:t>    → </a:t>
            </a:r>
            <a:r>
              <a:rPr kumimoji="1" lang="ja-JP" altLang="en-US" sz="2000" dirty="0" smtClean="0"/>
              <a:t>ユーザーに</a:t>
            </a:r>
            <a:r>
              <a:rPr lang="ja-JP" altLang="en-US" sz="2000" dirty="0" smtClean="0"/>
              <a:t>余計なストレスを与える</a:t>
            </a:r>
            <a:endParaRPr kumimoji="1" lang="en-US" altLang="ja-JP" sz="2000" dirty="0" smtClean="0"/>
          </a:p>
        </p:txBody>
      </p:sp>
      <p:sp>
        <p:nvSpPr>
          <p:cNvPr id="7" name="テキスト ボックス 6"/>
          <p:cNvSpPr txBox="1"/>
          <p:nvPr/>
        </p:nvSpPr>
        <p:spPr>
          <a:xfrm>
            <a:off x="1737926" y="4373392"/>
            <a:ext cx="5668739" cy="1754327"/>
          </a:xfrm>
          <a:prstGeom prst="rect">
            <a:avLst/>
          </a:prstGeom>
          <a:noFill/>
          <a:ln w="25400">
            <a:solidFill>
              <a:srgbClr val="FF0000"/>
            </a:solidFill>
          </a:ln>
        </p:spPr>
        <p:txBody>
          <a:bodyPr wrap="none" rtlCol="0">
            <a:spAutoFit/>
          </a:bodyPr>
          <a:lstStyle/>
          <a:p>
            <a:pPr algn="ctr"/>
            <a:r>
              <a:rPr lang="en-US" altLang="ja-JP" sz="3600" dirty="0" smtClean="0"/>
              <a:t>ADC/DAC </a:t>
            </a:r>
            <a:r>
              <a:rPr lang="ja-JP" altLang="en-US" sz="3600" dirty="0" smtClean="0"/>
              <a:t>の性能を活かし、</a:t>
            </a:r>
            <a:r>
              <a:rPr lang="en-US" altLang="ja-JP" sz="3600" dirty="0" smtClean="0"/>
              <a:t/>
            </a:r>
            <a:br>
              <a:rPr lang="en-US" altLang="ja-JP" sz="3600" dirty="0" smtClean="0"/>
            </a:br>
            <a:r>
              <a:rPr lang="ja-JP" altLang="en-US" sz="3600" dirty="0" smtClean="0"/>
              <a:t>無駄な機能を排除した</a:t>
            </a:r>
            <a:r>
              <a:rPr lang="en-US" altLang="ja-JP" sz="3600" dirty="0" smtClean="0"/>
              <a:t/>
            </a:r>
            <a:br>
              <a:rPr lang="en-US" altLang="ja-JP" sz="3600" dirty="0" smtClean="0"/>
            </a:br>
            <a:r>
              <a:rPr lang="ja-JP" altLang="en-US" sz="3600" dirty="0" smtClean="0"/>
              <a:t>シンプルなボードが欲しい！</a:t>
            </a:r>
            <a:endParaRPr lang="en-US" altLang="ja-JP" sz="36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r>
              <a:rPr lang="ja-JP" altLang="en-US" dirty="0" smtClean="0"/>
              <a:t>新しいアナログ基板の開発</a:t>
            </a:r>
            <a:r>
              <a:rPr lang="en-US" altLang="ja-JP" dirty="0" smtClean="0"/>
              <a:t/>
            </a:r>
            <a:br>
              <a:rPr lang="en-US" altLang="ja-JP" dirty="0" smtClean="0"/>
            </a:br>
            <a:r>
              <a:rPr lang="en-US" altLang="ja-JP" b="1" dirty="0" smtClean="0">
                <a:solidFill>
                  <a:srgbClr val="FF0000"/>
                </a:solidFill>
              </a:rPr>
              <a:t>RHEA</a:t>
            </a:r>
            <a:r>
              <a:rPr lang="ja-JP" altLang="en-US" sz="3556" dirty="0" smtClean="0"/>
              <a:t>（</a:t>
            </a:r>
            <a:r>
              <a:rPr lang="en-US" altLang="ja-JP" sz="3556" dirty="0" smtClean="0">
                <a:solidFill>
                  <a:srgbClr val="FF0000"/>
                </a:solidFill>
              </a:rPr>
              <a:t>R</a:t>
            </a:r>
            <a:r>
              <a:rPr lang="en-US" altLang="ja-JP" sz="3556" dirty="0" smtClean="0"/>
              <a:t>hea is a </a:t>
            </a:r>
            <a:r>
              <a:rPr lang="en-US" altLang="ja-JP" sz="3556" dirty="0" smtClean="0">
                <a:solidFill>
                  <a:srgbClr val="FF0000"/>
                </a:solidFill>
              </a:rPr>
              <a:t>H</a:t>
            </a:r>
            <a:r>
              <a:rPr lang="en-US" altLang="ja-JP" sz="3556" dirty="0" smtClean="0"/>
              <a:t>igh </a:t>
            </a:r>
            <a:r>
              <a:rPr lang="en-US" altLang="ja-JP" sz="3556" dirty="0" err="1" smtClean="0"/>
              <a:t>sp</a:t>
            </a:r>
            <a:r>
              <a:rPr lang="en-US" altLang="ja-JP" sz="3556" dirty="0" err="1" smtClean="0">
                <a:solidFill>
                  <a:srgbClr val="FF0000"/>
                </a:solidFill>
              </a:rPr>
              <a:t>E</a:t>
            </a:r>
            <a:r>
              <a:rPr lang="en-US" altLang="ja-JP" sz="3556" dirty="0" err="1" smtClean="0"/>
              <a:t>ed</a:t>
            </a:r>
            <a:r>
              <a:rPr lang="en-US" altLang="ja-JP" sz="3556" dirty="0" smtClean="0"/>
              <a:t> </a:t>
            </a:r>
            <a:r>
              <a:rPr lang="en-US" altLang="ja-JP" sz="3556" dirty="0" smtClean="0">
                <a:solidFill>
                  <a:srgbClr val="FF0000"/>
                </a:solidFill>
              </a:rPr>
              <a:t>A</a:t>
            </a:r>
            <a:r>
              <a:rPr lang="en-US" altLang="ja-JP" sz="3556" dirty="0" smtClean="0"/>
              <a:t>nalog board</a:t>
            </a:r>
            <a:r>
              <a:rPr lang="ja-JP" altLang="en-US" sz="3556" dirty="0" smtClean="0"/>
              <a:t>）</a:t>
            </a:r>
            <a:endParaRPr lang="ja-JP" altLang="en-US" sz="3556" dirty="0"/>
          </a:p>
        </p:txBody>
      </p:sp>
      <p:sp>
        <p:nvSpPr>
          <p:cNvPr id="2" name="日付プレースホルダ 1"/>
          <p:cNvSpPr>
            <a:spLocks noGrp="1"/>
          </p:cNvSpPr>
          <p:nvPr>
            <p:ph type="dt" sz="half" idx="10"/>
          </p:nvPr>
        </p:nvSpPr>
        <p:spPr/>
        <p:txBody>
          <a:bodyPr/>
          <a:lstStyle/>
          <a:p>
            <a:r>
              <a:rPr lang="en-US" altLang="ja-JP" smtClean="0"/>
              <a:t>2015-01-29</a:t>
            </a:r>
            <a:endParaRPr lang="ja-JP" altLang="en-US"/>
          </a:p>
        </p:txBody>
      </p:sp>
      <p:sp>
        <p:nvSpPr>
          <p:cNvPr id="3" name="フッター プレースホルダ 2"/>
          <p:cNvSpPr>
            <a:spLocks noGrp="1"/>
          </p:cNvSpPr>
          <p:nvPr>
            <p:ph type="ftr" sz="quarter" idx="11"/>
          </p:nvPr>
        </p:nvSpPr>
        <p:spPr/>
        <p:txBody>
          <a:bodyPr/>
          <a:lstStyle/>
          <a:p>
            <a:r>
              <a:rPr lang="ja-JP" altLang="en-US" smtClean="0"/>
              <a:t>修士論文発表会</a:t>
            </a:r>
            <a:endParaRPr lang="ja-JP" altLang="en-US"/>
          </a:p>
        </p:txBody>
      </p:sp>
      <p:sp>
        <p:nvSpPr>
          <p:cNvPr id="4" name="スライド番号プレースホルダ 3"/>
          <p:cNvSpPr>
            <a:spLocks noGrp="1"/>
          </p:cNvSpPr>
          <p:nvPr>
            <p:ph type="sldNum" sz="quarter" idx="12"/>
          </p:nvPr>
        </p:nvSpPr>
        <p:spPr/>
        <p:txBody>
          <a:bodyPr/>
          <a:lstStyle/>
          <a:p>
            <a:fld id="{7892D14E-91D0-A44D-A4A0-D5DBF8F24DD2}" type="slidenum">
              <a:rPr lang="ja-JP" altLang="en-US" smtClean="0"/>
              <a:t>24</a:t>
            </a:fld>
            <a:endParaRPr lang="ja-JP" altLang="en-US"/>
          </a:p>
        </p:txBody>
      </p:sp>
      <p:pic>
        <p:nvPicPr>
          <p:cNvPr id="7" name="図 6" descr="trade-off.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696895" y="1775886"/>
            <a:ext cx="4989905" cy="4321795"/>
          </a:xfrm>
          <a:prstGeom prst="rect">
            <a:avLst/>
          </a:prstGeom>
        </p:spPr>
      </p:pic>
      <p:grpSp>
        <p:nvGrpSpPr>
          <p:cNvPr id="13" name="図形グループ 12"/>
          <p:cNvGrpSpPr/>
          <p:nvPr/>
        </p:nvGrpSpPr>
        <p:grpSpPr>
          <a:xfrm>
            <a:off x="847980" y="1613046"/>
            <a:ext cx="2394036" cy="2785760"/>
            <a:chOff x="457200" y="1461062"/>
            <a:chExt cx="2394036" cy="2785760"/>
          </a:xfrm>
        </p:grpSpPr>
        <p:pic>
          <p:nvPicPr>
            <p:cNvPr id="8" name="図 7" descr="Common_rhea (1).jpg"/>
            <p:cNvPicPr>
              <a:picLocks noChangeAspect="1"/>
            </p:cNvPicPr>
            <p:nvPr/>
          </p:nvPicPr>
          <p:blipFill>
            <a:blip r:embed="rId4"/>
            <a:stretch>
              <a:fillRect/>
            </a:stretch>
          </p:blipFill>
          <p:spPr>
            <a:xfrm>
              <a:off x="457200" y="1461062"/>
              <a:ext cx="2394036" cy="2139429"/>
            </a:xfrm>
            <a:prstGeom prst="rect">
              <a:avLst/>
            </a:prstGeom>
          </p:spPr>
        </p:pic>
        <p:sp>
          <p:nvSpPr>
            <p:cNvPr id="9" name="テキスト ボックス 8"/>
            <p:cNvSpPr txBox="1"/>
            <p:nvPr/>
          </p:nvSpPr>
          <p:spPr>
            <a:xfrm>
              <a:off x="457200" y="3600491"/>
              <a:ext cx="2134418" cy="646331"/>
            </a:xfrm>
            <a:prstGeom prst="rect">
              <a:avLst/>
            </a:prstGeom>
            <a:noFill/>
          </p:spPr>
          <p:txBody>
            <a:bodyPr wrap="none" rtlCol="0">
              <a:spAutoFit/>
            </a:bodyPr>
            <a:lstStyle/>
            <a:p>
              <a:r>
                <a:rPr lang="ja-JP" altLang="en-US" sz="1200" dirty="0" smtClean="0"/>
                <a:t>南米に住む陸</a:t>
              </a:r>
              <a:r>
                <a:rPr lang="ja-JP" altLang="en-US" sz="1200" dirty="0" smtClean="0"/>
                <a:t>鳥</a:t>
              </a:r>
              <a:r>
                <a:rPr lang="ja-JP" altLang="en-US" sz="1200" dirty="0" smtClean="0"/>
                <a:t>（</a:t>
              </a:r>
              <a:r>
                <a:rPr lang="en-US" altLang="ja-JP" sz="1200" dirty="0" smtClean="0"/>
                <a:t>ground bird</a:t>
              </a:r>
              <a:r>
                <a:rPr lang="ja-JP" altLang="en-US" sz="1200" dirty="0" smtClean="0"/>
                <a:t>）</a:t>
              </a:r>
              <a:endParaRPr lang="en-US" altLang="ja-JP" sz="1200" dirty="0" smtClean="0"/>
            </a:p>
            <a:p>
              <a:r>
                <a:rPr lang="ja-JP" altLang="en-US" sz="1200" dirty="0" smtClean="0"/>
                <a:t>時速</a:t>
              </a:r>
              <a:r>
                <a:rPr lang="en-US" altLang="ja-JP" sz="1200" dirty="0" smtClean="0"/>
                <a:t> 60 km/h </a:t>
              </a:r>
              <a:r>
                <a:rPr lang="ja-JP" altLang="en-US" sz="1200" dirty="0" smtClean="0"/>
                <a:t>の俊足</a:t>
              </a:r>
              <a:endParaRPr lang="en-US" altLang="ja-JP" sz="1200" dirty="0" smtClean="0"/>
            </a:p>
            <a:p>
              <a:r>
                <a:rPr lang="ja-JP" altLang="en-US" sz="1200" dirty="0" smtClean="0"/>
                <a:t>（</a:t>
              </a:r>
              <a:r>
                <a:rPr lang="en-US" altLang="ja-JP" sz="1200" dirty="0" smtClean="0"/>
                <a:t>Wikipedia </a:t>
              </a:r>
              <a:r>
                <a:rPr lang="ja-JP" altLang="en-US" sz="1200" dirty="0" smtClean="0"/>
                <a:t>より）</a:t>
              </a:r>
              <a:endParaRPr lang="en-US" altLang="ja-JP" sz="1200" dirty="0" smtClean="0"/>
            </a:p>
          </p:txBody>
        </p:sp>
      </p:grpSp>
      <p:cxnSp>
        <p:nvCxnSpPr>
          <p:cNvPr id="11" name="直線矢印コネクタ 10"/>
          <p:cNvCxnSpPr/>
          <p:nvPr/>
        </p:nvCxnSpPr>
        <p:spPr>
          <a:xfrm rot="16200000" flipH="1">
            <a:off x="6872992" y="3005223"/>
            <a:ext cx="626066" cy="477621"/>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1077" y="4788150"/>
            <a:ext cx="3676540" cy="1384995"/>
          </a:xfrm>
          <a:prstGeom prst="rect">
            <a:avLst/>
          </a:prstGeom>
          <a:noFill/>
          <a:ln w="25400">
            <a:solidFill>
              <a:srgbClr val="FF0000"/>
            </a:solidFill>
          </a:ln>
        </p:spPr>
        <p:txBody>
          <a:bodyPr wrap="square" rtlCol="0">
            <a:spAutoFit/>
          </a:bodyPr>
          <a:lstStyle/>
          <a:p>
            <a:r>
              <a:rPr lang="ja-JP" altLang="en-US" sz="2800" dirty="0" smtClean="0"/>
              <a:t>より広く！</a:t>
            </a:r>
            <a:r>
              <a:rPr lang="ja-JP" altLang="en-US" dirty="0" smtClean="0"/>
              <a:t>（広帯域）</a:t>
            </a:r>
            <a:endParaRPr lang="en-US" altLang="ja-JP" dirty="0" smtClean="0"/>
          </a:p>
          <a:p>
            <a:r>
              <a:rPr kumimoji="1" lang="ja-JP" altLang="en-US" sz="2800" dirty="0" smtClean="0"/>
              <a:t>より軽やかに！</a:t>
            </a:r>
            <a:r>
              <a:rPr kumimoji="1" lang="ja-JP" altLang="en-US" dirty="0" smtClean="0"/>
              <a:t>（省電力）</a:t>
            </a:r>
            <a:endParaRPr kumimoji="1" lang="en-US" altLang="ja-JP" dirty="0" smtClean="0"/>
          </a:p>
          <a:p>
            <a:r>
              <a:rPr lang="ja-JP" altLang="en-US" sz="2800" dirty="0" smtClean="0"/>
              <a:t>よりやさしく！</a:t>
            </a:r>
            <a:r>
              <a:rPr lang="ja-JP" altLang="en-US" dirty="0" smtClean="0"/>
              <a:t>（</a:t>
            </a:r>
            <a:r>
              <a:rPr lang="en-US" altLang="ja-JP" dirty="0" smtClean="0"/>
              <a:t>User-friendly</a:t>
            </a:r>
            <a:r>
              <a:rPr lang="ja-JP" altLang="en-US" dirty="0" smtClean="0"/>
              <a:t>）</a:t>
            </a:r>
            <a:endParaRPr kumimoji="1"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LPF</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25</a:t>
            </a:fld>
            <a:endParaRPr lang="ja-JP" altLang="en-US"/>
          </a:p>
        </p:txBody>
      </p:sp>
      <p:pic>
        <p:nvPicPr>
          <p:cNvPr id="7" name="図 6" descr="スクリーンショット 2014-09-15 15.43.49.png"/>
          <p:cNvPicPr>
            <a:picLocks noChangeAspect="1"/>
          </p:cNvPicPr>
          <p:nvPr/>
        </p:nvPicPr>
        <p:blipFill>
          <a:blip r:embed="rId2"/>
          <a:stretch>
            <a:fillRect/>
          </a:stretch>
        </p:blipFill>
        <p:spPr>
          <a:xfrm>
            <a:off x="1482917" y="1946350"/>
            <a:ext cx="6733452" cy="3218921"/>
          </a:xfrm>
          <a:prstGeom prst="rect">
            <a:avLst/>
          </a:prstGeom>
        </p:spPr>
      </p:pic>
      <p:sp>
        <p:nvSpPr>
          <p:cNvPr id="8" name="正方形/長方形 7"/>
          <p:cNvSpPr/>
          <p:nvPr/>
        </p:nvSpPr>
        <p:spPr>
          <a:xfrm>
            <a:off x="2885723" y="4254577"/>
            <a:ext cx="3361823" cy="10398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9" name="図 8" descr="スクリーンショット 2014-09-16 18.21.39.png"/>
          <p:cNvPicPr>
            <a:picLocks noChangeAspect="1"/>
          </p:cNvPicPr>
          <p:nvPr/>
        </p:nvPicPr>
        <p:blipFill>
          <a:blip r:embed="rId3"/>
          <a:stretch>
            <a:fillRect/>
          </a:stretch>
        </p:blipFill>
        <p:spPr>
          <a:xfrm>
            <a:off x="3308008" y="4750954"/>
            <a:ext cx="2623674" cy="1605396"/>
          </a:xfrm>
          <a:prstGeom prst="rect">
            <a:avLst/>
          </a:prstGeom>
        </p:spPr>
      </p:pic>
      <p:sp>
        <p:nvSpPr>
          <p:cNvPr id="10" name="下矢印 9"/>
          <p:cNvSpPr/>
          <p:nvPr/>
        </p:nvSpPr>
        <p:spPr>
          <a:xfrm>
            <a:off x="3886098" y="4201075"/>
            <a:ext cx="1076298" cy="543889"/>
          </a:xfrm>
          <a:prstGeom prst="down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a:off x="2854883" y="2290600"/>
            <a:ext cx="3218022" cy="180017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2833603" y="2280160"/>
            <a:ext cx="3218022" cy="1800170"/>
          </a:xfrm>
          <a:prstGeom prst="line">
            <a:avLst/>
          </a:prstGeom>
          <a:ln w="38100">
            <a:solidFill>
              <a:srgbClr val="FF0000"/>
            </a:solidFill>
          </a:ln>
          <a:effectLst/>
          <a:scene3d>
            <a:camera prst="orthographicFront">
              <a:rot lat="0" lon="10800000" rev="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0" name="図形グループ 19"/>
          <p:cNvGrpSpPr/>
          <p:nvPr/>
        </p:nvGrpSpPr>
        <p:grpSpPr>
          <a:xfrm>
            <a:off x="345459" y="2627136"/>
            <a:ext cx="1124188" cy="1076297"/>
            <a:chOff x="345459" y="2594568"/>
            <a:chExt cx="1124188" cy="1076297"/>
          </a:xfrm>
        </p:grpSpPr>
        <p:sp>
          <p:nvSpPr>
            <p:cNvPr id="13" name="下矢印 12"/>
            <p:cNvSpPr>
              <a:spLocks/>
            </p:cNvSpPr>
            <p:nvPr/>
          </p:nvSpPr>
          <p:spPr>
            <a:xfrm rot="5400000">
              <a:off x="348902" y="2591125"/>
              <a:ext cx="1076297" cy="1083183"/>
            </a:xfrm>
            <a:prstGeom prst="down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37180" y="2818514"/>
              <a:ext cx="932467" cy="584776"/>
            </a:xfrm>
            <a:prstGeom prst="rect">
              <a:avLst/>
            </a:prstGeom>
            <a:noFill/>
          </p:spPr>
          <p:txBody>
            <a:bodyPr wrap="none" rtlCol="0" anchor="ctr">
              <a:spAutoFit/>
            </a:bodyPr>
            <a:lstStyle/>
            <a:p>
              <a:pPr algn="ctr"/>
              <a:r>
                <a:rPr lang="ja-JP" altLang="en-US" sz="1600" dirty="0" smtClean="0"/>
                <a:t>アナログ</a:t>
              </a:r>
              <a:endParaRPr lang="en-US" altLang="ja-JP" sz="1600" dirty="0" smtClean="0"/>
            </a:p>
            <a:p>
              <a:pPr algn="ctr"/>
              <a:r>
                <a:rPr kumimoji="1" lang="ja-JP" altLang="en-US" sz="1600" dirty="0" smtClean="0"/>
                <a:t>出力</a:t>
              </a:r>
              <a:endParaRPr kumimoji="1" lang="ja-JP" altLang="en-US" sz="1600" dirty="0"/>
            </a:p>
          </p:txBody>
        </p:sp>
      </p:grpSp>
      <p:sp>
        <p:nvSpPr>
          <p:cNvPr id="17" name="テキスト ボックス 16"/>
          <p:cNvSpPr txBox="1"/>
          <p:nvPr/>
        </p:nvSpPr>
        <p:spPr>
          <a:xfrm>
            <a:off x="6028346" y="5158200"/>
            <a:ext cx="621985" cy="400110"/>
          </a:xfrm>
          <a:prstGeom prst="rect">
            <a:avLst/>
          </a:prstGeom>
          <a:noFill/>
          <a:ln w="25400">
            <a:solidFill>
              <a:schemeClr val="tx1"/>
            </a:solidFill>
          </a:ln>
        </p:spPr>
        <p:txBody>
          <a:bodyPr wrap="none" rtlCol="0" anchor="ctr">
            <a:spAutoFit/>
          </a:bodyPr>
          <a:lstStyle/>
          <a:p>
            <a:pPr algn="ctr"/>
            <a:r>
              <a:rPr lang="en-US" altLang="ja-JP" sz="2000" dirty="0" smtClean="0"/>
              <a:t>DAC</a:t>
            </a:r>
          </a:p>
        </p:txBody>
      </p:sp>
      <p:sp>
        <p:nvSpPr>
          <p:cNvPr id="18" name="テキスト ボックス 17"/>
          <p:cNvSpPr txBox="1"/>
          <p:nvPr/>
        </p:nvSpPr>
        <p:spPr>
          <a:xfrm>
            <a:off x="8103751" y="2952367"/>
            <a:ext cx="621985" cy="400110"/>
          </a:xfrm>
          <a:prstGeom prst="rect">
            <a:avLst/>
          </a:prstGeom>
          <a:noFill/>
          <a:ln w="25400">
            <a:solidFill>
              <a:schemeClr val="tx1"/>
            </a:solidFill>
          </a:ln>
        </p:spPr>
        <p:txBody>
          <a:bodyPr wrap="none" rtlCol="0" anchor="ctr">
            <a:spAutoFit/>
          </a:bodyPr>
          <a:lstStyle/>
          <a:p>
            <a:pPr algn="ctr"/>
            <a:r>
              <a:rPr lang="en-US" altLang="ja-JP" sz="2000" dirty="0" smtClean="0"/>
              <a:t>DAC</a:t>
            </a:r>
          </a:p>
        </p:txBody>
      </p:sp>
      <p:grpSp>
        <p:nvGrpSpPr>
          <p:cNvPr id="21" name="図形グループ 20"/>
          <p:cNvGrpSpPr/>
          <p:nvPr/>
        </p:nvGrpSpPr>
        <p:grpSpPr>
          <a:xfrm>
            <a:off x="2158966" y="4832267"/>
            <a:ext cx="1124188" cy="1076297"/>
            <a:chOff x="345459" y="2594568"/>
            <a:chExt cx="1124188" cy="1076297"/>
          </a:xfrm>
        </p:grpSpPr>
        <p:sp>
          <p:nvSpPr>
            <p:cNvPr id="22" name="下矢印 21"/>
            <p:cNvSpPr>
              <a:spLocks/>
            </p:cNvSpPr>
            <p:nvPr/>
          </p:nvSpPr>
          <p:spPr>
            <a:xfrm rot="5400000">
              <a:off x="348902" y="2591125"/>
              <a:ext cx="1076297" cy="1083183"/>
            </a:xfrm>
            <a:prstGeom prst="down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537180" y="2818514"/>
              <a:ext cx="932467" cy="584776"/>
            </a:xfrm>
            <a:prstGeom prst="rect">
              <a:avLst/>
            </a:prstGeom>
            <a:noFill/>
          </p:spPr>
          <p:txBody>
            <a:bodyPr wrap="none" rtlCol="0" anchor="ctr">
              <a:spAutoFit/>
            </a:bodyPr>
            <a:lstStyle/>
            <a:p>
              <a:pPr algn="ctr"/>
              <a:r>
                <a:rPr lang="ja-JP" altLang="en-US" sz="1600" dirty="0" smtClean="0"/>
                <a:t>アナログ</a:t>
              </a:r>
              <a:endParaRPr lang="en-US" altLang="ja-JP" sz="1600" dirty="0" smtClean="0"/>
            </a:p>
            <a:p>
              <a:pPr algn="ctr"/>
              <a:r>
                <a:rPr kumimoji="1" lang="ja-JP" altLang="en-US" sz="1600" dirty="0" smtClean="0"/>
                <a:t>出力</a:t>
              </a:r>
              <a:endParaRPr kumimoji="1" lang="ja-JP" altLang="en-US" sz="1600" dirty="0"/>
            </a:p>
          </p:txBody>
        </p:sp>
      </p:grpSp>
      <p:sp>
        <p:nvSpPr>
          <p:cNvPr id="24" name="テキスト ボックス 23"/>
          <p:cNvSpPr txBox="1"/>
          <p:nvPr/>
        </p:nvSpPr>
        <p:spPr>
          <a:xfrm>
            <a:off x="835838" y="1476346"/>
            <a:ext cx="8057765" cy="461665"/>
          </a:xfrm>
          <a:prstGeom prst="rect">
            <a:avLst/>
          </a:prstGeom>
          <a:noFill/>
        </p:spPr>
        <p:txBody>
          <a:bodyPr wrap="none" rtlCol="0">
            <a:spAutoFit/>
          </a:bodyPr>
          <a:lstStyle/>
          <a:p>
            <a:r>
              <a:rPr lang="en-US" altLang="ja-JP" sz="2400" dirty="0" smtClean="0"/>
              <a:t>DAC </a:t>
            </a:r>
            <a:r>
              <a:rPr lang="ja-JP" altLang="en-US" sz="2400" dirty="0" smtClean="0"/>
              <a:t>出力部分のキャパシタとインダクタからなる</a:t>
            </a:r>
            <a:r>
              <a:rPr lang="en-US" altLang="ja-JP" sz="2400" dirty="0" smtClean="0"/>
              <a:t> LPF </a:t>
            </a:r>
            <a:r>
              <a:rPr lang="ja-JP" altLang="en-US" sz="2400" dirty="0" smtClean="0"/>
              <a:t>を排除</a:t>
            </a:r>
            <a:endParaRPr kumimoji="1" lang="ja-JP" altLang="en-US" sz="2400" dirty="0"/>
          </a:p>
        </p:txBody>
      </p:sp>
      <p:sp>
        <p:nvSpPr>
          <p:cNvPr id="25" name="テキスト ボックス 24"/>
          <p:cNvSpPr txBox="1"/>
          <p:nvPr/>
        </p:nvSpPr>
        <p:spPr>
          <a:xfrm>
            <a:off x="504615" y="390795"/>
            <a:ext cx="1415772" cy="461665"/>
          </a:xfrm>
          <a:prstGeom prst="rect">
            <a:avLst/>
          </a:prstGeom>
          <a:noFill/>
          <a:ln w="25400">
            <a:solidFill>
              <a:srgbClr val="FF0000"/>
            </a:solidFill>
          </a:ln>
        </p:spPr>
        <p:txBody>
          <a:bodyPr wrap="none" rtlCol="0" anchor="ctr">
            <a:spAutoFit/>
          </a:bodyPr>
          <a:lstStyle/>
          <a:p>
            <a:pPr algn="ctr"/>
            <a:r>
              <a:rPr lang="ja-JP" altLang="en-US" sz="2400" dirty="0" smtClean="0"/>
              <a:t>広帯域化</a:t>
            </a:r>
            <a:endParaRPr kumimoji="1" lang="ja-JP" altLang="en-US"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クロック生成器周辺</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26</a:t>
            </a:fld>
            <a:endParaRPr lang="ja-JP" altLang="en-US"/>
          </a:p>
        </p:txBody>
      </p:sp>
      <p:pic>
        <p:nvPicPr>
          <p:cNvPr id="6" name="図 5" descr="ss 2014-12-31 21.38.29.png"/>
          <p:cNvPicPr>
            <a:picLocks noChangeAspect="1"/>
          </p:cNvPicPr>
          <p:nvPr/>
        </p:nvPicPr>
        <p:blipFill>
          <a:blip r:embed="rId2"/>
          <a:stretch>
            <a:fillRect/>
          </a:stretch>
        </p:blipFill>
        <p:spPr>
          <a:xfrm>
            <a:off x="2268734" y="1999202"/>
            <a:ext cx="4369808" cy="2570189"/>
          </a:xfrm>
          <a:prstGeom prst="rect">
            <a:avLst/>
          </a:prstGeom>
        </p:spPr>
      </p:pic>
      <p:sp>
        <p:nvSpPr>
          <p:cNvPr id="7" name="テキスト ボックス 6"/>
          <p:cNvSpPr txBox="1"/>
          <p:nvPr/>
        </p:nvSpPr>
        <p:spPr>
          <a:xfrm>
            <a:off x="933533" y="1476346"/>
            <a:ext cx="3500628" cy="461665"/>
          </a:xfrm>
          <a:prstGeom prst="rect">
            <a:avLst/>
          </a:prstGeom>
          <a:noFill/>
        </p:spPr>
        <p:txBody>
          <a:bodyPr wrap="none" rtlCol="0">
            <a:spAutoFit/>
          </a:bodyPr>
          <a:lstStyle/>
          <a:p>
            <a:r>
              <a:rPr kumimoji="1" lang="en-US" altLang="ja-JP" sz="2400" dirty="0" smtClean="0"/>
              <a:t>PLL </a:t>
            </a:r>
            <a:r>
              <a:rPr kumimoji="1" lang="en-US" altLang="ja-JP" sz="2400" dirty="0" smtClean="0"/>
              <a:t>→ Clock fan-out buffer</a:t>
            </a:r>
            <a:endParaRPr kumimoji="1" lang="ja-JP" altLang="en-US" sz="2400" dirty="0"/>
          </a:p>
        </p:txBody>
      </p:sp>
      <p:pic>
        <p:nvPicPr>
          <p:cNvPr id="8" name="図 7" descr="ss 2014-12-31 21.01.44.png"/>
          <p:cNvPicPr>
            <a:picLocks noChangeAspect="1"/>
          </p:cNvPicPr>
          <p:nvPr/>
        </p:nvPicPr>
        <p:blipFill>
          <a:blip r:embed="rId3"/>
          <a:stretch>
            <a:fillRect/>
          </a:stretch>
        </p:blipFill>
        <p:spPr>
          <a:xfrm>
            <a:off x="2789756" y="5078364"/>
            <a:ext cx="3337536" cy="1331914"/>
          </a:xfrm>
          <a:prstGeom prst="rect">
            <a:avLst/>
          </a:prstGeom>
        </p:spPr>
      </p:pic>
      <p:sp>
        <p:nvSpPr>
          <p:cNvPr id="9" name="下矢印 8"/>
          <p:cNvSpPr/>
          <p:nvPr/>
        </p:nvSpPr>
        <p:spPr>
          <a:xfrm>
            <a:off x="3983793" y="4646172"/>
            <a:ext cx="932298" cy="471887"/>
          </a:xfrm>
          <a:prstGeom prst="down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632759" y="5812190"/>
            <a:ext cx="1370725" cy="369332"/>
          </a:xfrm>
          <a:prstGeom prst="rect">
            <a:avLst/>
          </a:prstGeom>
          <a:noFill/>
        </p:spPr>
        <p:txBody>
          <a:bodyPr wrap="none" rtlCol="0">
            <a:spAutoFit/>
          </a:bodyPr>
          <a:lstStyle/>
          <a:p>
            <a:r>
              <a:rPr kumimoji="1" lang="en-US" altLang="ja-JP" dirty="0" smtClean="0"/>
              <a:t>DAC </a:t>
            </a:r>
            <a:r>
              <a:rPr kumimoji="1" lang="ja-JP" altLang="en-US" dirty="0" smtClean="0"/>
              <a:t>クロック</a:t>
            </a:r>
            <a:endParaRPr kumimoji="1" lang="ja-JP" altLang="en-US" dirty="0"/>
          </a:p>
        </p:txBody>
      </p:sp>
      <p:sp>
        <p:nvSpPr>
          <p:cNvPr id="13" name="テキスト ボックス 12"/>
          <p:cNvSpPr txBox="1"/>
          <p:nvPr/>
        </p:nvSpPr>
        <p:spPr>
          <a:xfrm>
            <a:off x="6638542" y="5560800"/>
            <a:ext cx="1375797" cy="369332"/>
          </a:xfrm>
          <a:prstGeom prst="rect">
            <a:avLst/>
          </a:prstGeom>
          <a:noFill/>
        </p:spPr>
        <p:txBody>
          <a:bodyPr wrap="none" rtlCol="0">
            <a:spAutoFit/>
          </a:bodyPr>
          <a:lstStyle/>
          <a:p>
            <a:r>
              <a:rPr lang="en-US" altLang="ja-JP" dirty="0" smtClean="0"/>
              <a:t>ADC</a:t>
            </a:r>
            <a:r>
              <a:rPr kumimoji="1" lang="en-US" altLang="ja-JP" dirty="0" smtClean="0"/>
              <a:t> </a:t>
            </a:r>
            <a:r>
              <a:rPr kumimoji="1" lang="ja-JP" altLang="en-US" dirty="0" smtClean="0"/>
              <a:t>クロック</a:t>
            </a:r>
            <a:endParaRPr kumimoji="1" lang="ja-JP" altLang="en-US" dirty="0"/>
          </a:p>
        </p:txBody>
      </p:sp>
      <p:sp>
        <p:nvSpPr>
          <p:cNvPr id="15" name="テキスト ボックス 14"/>
          <p:cNvSpPr txBox="1"/>
          <p:nvPr/>
        </p:nvSpPr>
        <p:spPr>
          <a:xfrm>
            <a:off x="6638542" y="5123834"/>
            <a:ext cx="1481633" cy="369332"/>
          </a:xfrm>
          <a:prstGeom prst="rect">
            <a:avLst/>
          </a:prstGeom>
          <a:noFill/>
        </p:spPr>
        <p:txBody>
          <a:bodyPr wrap="none" rtlCol="0">
            <a:spAutoFit/>
          </a:bodyPr>
          <a:lstStyle/>
          <a:p>
            <a:r>
              <a:rPr lang="en-US" altLang="ja-JP" dirty="0" smtClean="0"/>
              <a:t>FPGA</a:t>
            </a:r>
            <a:r>
              <a:rPr kumimoji="1" lang="en-US" altLang="ja-JP" dirty="0" smtClean="0"/>
              <a:t> </a:t>
            </a:r>
            <a:r>
              <a:rPr kumimoji="1" lang="ja-JP" altLang="en-US" dirty="0" smtClean="0"/>
              <a:t>クロック</a:t>
            </a:r>
            <a:endParaRPr kumimoji="1" lang="ja-JP" altLang="en-US" dirty="0"/>
          </a:p>
        </p:txBody>
      </p:sp>
      <p:cxnSp>
        <p:nvCxnSpPr>
          <p:cNvPr id="17" name="直線矢印コネクタ 16"/>
          <p:cNvCxnSpPr/>
          <p:nvPr/>
        </p:nvCxnSpPr>
        <p:spPr>
          <a:xfrm>
            <a:off x="6192422" y="5315008"/>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a:off x="6192422" y="5951730"/>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a:off x="6192422" y="5821458"/>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a:off x="6684562" y="2583620"/>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p:nvPr/>
        </p:nvCxnSpPr>
        <p:spPr>
          <a:xfrm>
            <a:off x="6018742" y="2822443"/>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a:off x="6684562" y="3169824"/>
            <a:ext cx="425908"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a:off x="6437460" y="2639365"/>
            <a:ext cx="1481633" cy="369332"/>
          </a:xfrm>
          <a:prstGeom prst="rect">
            <a:avLst/>
          </a:prstGeom>
          <a:noFill/>
        </p:spPr>
        <p:txBody>
          <a:bodyPr wrap="none" rtlCol="0">
            <a:spAutoFit/>
          </a:bodyPr>
          <a:lstStyle/>
          <a:p>
            <a:r>
              <a:rPr lang="en-US" altLang="ja-JP" dirty="0" smtClean="0"/>
              <a:t>FPGA</a:t>
            </a:r>
            <a:r>
              <a:rPr kumimoji="1" lang="en-US" altLang="ja-JP" dirty="0" smtClean="0"/>
              <a:t> </a:t>
            </a:r>
            <a:r>
              <a:rPr kumimoji="1" lang="ja-JP" altLang="en-US" dirty="0" smtClean="0"/>
              <a:t>クロック</a:t>
            </a:r>
            <a:endParaRPr kumimoji="1" lang="ja-JP" altLang="en-US" dirty="0"/>
          </a:p>
        </p:txBody>
      </p:sp>
      <p:sp>
        <p:nvSpPr>
          <p:cNvPr id="24" name="テキスト ボックス 23"/>
          <p:cNvSpPr txBox="1"/>
          <p:nvPr/>
        </p:nvSpPr>
        <p:spPr>
          <a:xfrm>
            <a:off x="7116903" y="2398954"/>
            <a:ext cx="1375797" cy="369332"/>
          </a:xfrm>
          <a:prstGeom prst="rect">
            <a:avLst/>
          </a:prstGeom>
          <a:noFill/>
        </p:spPr>
        <p:txBody>
          <a:bodyPr wrap="none" rtlCol="0">
            <a:spAutoFit/>
          </a:bodyPr>
          <a:lstStyle/>
          <a:p>
            <a:r>
              <a:rPr lang="en-US" altLang="ja-JP" dirty="0" smtClean="0"/>
              <a:t>ADC</a:t>
            </a:r>
            <a:r>
              <a:rPr kumimoji="1" lang="en-US" altLang="ja-JP" dirty="0" smtClean="0"/>
              <a:t> </a:t>
            </a:r>
            <a:r>
              <a:rPr kumimoji="1" lang="ja-JP" altLang="en-US" dirty="0" smtClean="0"/>
              <a:t>クロック</a:t>
            </a:r>
            <a:endParaRPr kumimoji="1" lang="ja-JP" altLang="en-US" dirty="0"/>
          </a:p>
        </p:txBody>
      </p:sp>
      <p:sp>
        <p:nvSpPr>
          <p:cNvPr id="25" name="テキスト ボックス 24"/>
          <p:cNvSpPr txBox="1"/>
          <p:nvPr/>
        </p:nvSpPr>
        <p:spPr>
          <a:xfrm>
            <a:off x="7110470" y="2986746"/>
            <a:ext cx="1370725" cy="369332"/>
          </a:xfrm>
          <a:prstGeom prst="rect">
            <a:avLst/>
          </a:prstGeom>
          <a:noFill/>
        </p:spPr>
        <p:txBody>
          <a:bodyPr wrap="none" rtlCol="0">
            <a:spAutoFit/>
          </a:bodyPr>
          <a:lstStyle/>
          <a:p>
            <a:r>
              <a:rPr kumimoji="1" lang="en-US" altLang="ja-JP" dirty="0" smtClean="0"/>
              <a:t>DAC </a:t>
            </a:r>
            <a:r>
              <a:rPr kumimoji="1" lang="ja-JP" altLang="en-US" dirty="0" smtClean="0"/>
              <a:t>クロック</a:t>
            </a:r>
            <a:endParaRPr kumimoji="1" lang="ja-JP" altLang="en-US" dirty="0"/>
          </a:p>
        </p:txBody>
      </p:sp>
      <p:sp>
        <p:nvSpPr>
          <p:cNvPr id="26" name="円/楕円 25"/>
          <p:cNvSpPr>
            <a:spLocks noChangeAspect="1"/>
          </p:cNvSpPr>
          <p:nvPr/>
        </p:nvSpPr>
        <p:spPr>
          <a:xfrm>
            <a:off x="3733921" y="4256442"/>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p:cNvSpPr>
            <a:spLocks noChangeAspect="1"/>
          </p:cNvSpPr>
          <p:nvPr/>
        </p:nvSpPr>
        <p:spPr>
          <a:xfrm>
            <a:off x="5692885" y="3438378"/>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円/楕円 27"/>
          <p:cNvSpPr>
            <a:spLocks noChangeAspect="1"/>
          </p:cNvSpPr>
          <p:nvPr/>
        </p:nvSpPr>
        <p:spPr>
          <a:xfrm>
            <a:off x="3733921" y="3771672"/>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円/楕円 28"/>
          <p:cNvSpPr>
            <a:spLocks noChangeAspect="1"/>
          </p:cNvSpPr>
          <p:nvPr/>
        </p:nvSpPr>
        <p:spPr>
          <a:xfrm>
            <a:off x="3733921" y="4019485"/>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円/楕円 29"/>
          <p:cNvSpPr>
            <a:spLocks noChangeAspect="1"/>
          </p:cNvSpPr>
          <p:nvPr/>
        </p:nvSpPr>
        <p:spPr>
          <a:xfrm>
            <a:off x="4131995" y="2600434"/>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円/楕円 30"/>
          <p:cNvSpPr>
            <a:spLocks noChangeAspect="1"/>
          </p:cNvSpPr>
          <p:nvPr/>
        </p:nvSpPr>
        <p:spPr>
          <a:xfrm>
            <a:off x="2228816" y="2972300"/>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001158" y="3741112"/>
            <a:ext cx="2179904" cy="707886"/>
          </a:xfrm>
          <a:prstGeom prst="rect">
            <a:avLst/>
          </a:prstGeom>
          <a:noFill/>
          <a:ln w="25400">
            <a:solidFill>
              <a:srgbClr val="0000FF"/>
            </a:solidFill>
          </a:ln>
        </p:spPr>
        <p:txBody>
          <a:bodyPr wrap="none" rtlCol="0" anchor="ctr">
            <a:spAutoFit/>
          </a:bodyPr>
          <a:lstStyle/>
          <a:p>
            <a:pPr algn="ctr"/>
            <a:r>
              <a:rPr kumimoji="1" lang="en-US" altLang="ja-JP" sz="2000" b="1" dirty="0" smtClean="0">
                <a:solidFill>
                  <a:srgbClr val="0000FF"/>
                </a:solidFill>
              </a:rPr>
              <a:t>◯</a:t>
            </a:r>
            <a:r>
              <a:rPr kumimoji="1" lang="en-US" altLang="ja-JP" sz="2000" dirty="0" smtClean="0"/>
              <a:t> </a:t>
            </a:r>
            <a:r>
              <a:rPr lang="en-US" altLang="ja-JP" sz="2000" dirty="0" smtClean="0"/>
              <a:t>: </a:t>
            </a:r>
            <a:r>
              <a:rPr lang="ja-JP" altLang="en-US" sz="2000" dirty="0" smtClean="0"/>
              <a:t>定電圧（</a:t>
            </a:r>
            <a:r>
              <a:rPr lang="en-US" altLang="ja-JP" sz="2000" dirty="0" smtClean="0"/>
              <a:t>3.3 V</a:t>
            </a:r>
            <a:r>
              <a:rPr lang="ja-JP" altLang="en-US" sz="2000" dirty="0" smtClean="0"/>
              <a:t>）</a:t>
            </a:r>
            <a:endParaRPr lang="en-US" altLang="ja-JP" sz="2000" dirty="0" smtClean="0"/>
          </a:p>
          <a:p>
            <a:pPr algn="ctr"/>
            <a:r>
              <a:rPr kumimoji="1" lang="ja-JP" altLang="en-US" sz="2000" dirty="0" smtClean="0"/>
              <a:t>供給線</a:t>
            </a:r>
            <a:endParaRPr kumimoji="1" lang="ja-JP" altLang="en-US" sz="2000" dirty="0"/>
          </a:p>
        </p:txBody>
      </p:sp>
      <p:sp>
        <p:nvSpPr>
          <p:cNvPr id="33" name="円/楕円 32"/>
          <p:cNvSpPr>
            <a:spLocks noChangeAspect="1"/>
          </p:cNvSpPr>
          <p:nvPr/>
        </p:nvSpPr>
        <p:spPr>
          <a:xfrm>
            <a:off x="3213627" y="5068149"/>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p:nvSpPr>
        <p:spPr>
          <a:xfrm>
            <a:off x="2790712" y="5665645"/>
            <a:ext cx="188304" cy="186668"/>
          </a:xfrm>
          <a:prstGeom prst="ellipse">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6055508" y="3824048"/>
            <a:ext cx="2814730" cy="1015663"/>
          </a:xfrm>
          <a:prstGeom prst="rect">
            <a:avLst/>
          </a:prstGeom>
          <a:noFill/>
          <a:ln w="25400">
            <a:solidFill>
              <a:srgbClr val="0000FF"/>
            </a:solidFill>
          </a:ln>
        </p:spPr>
        <p:txBody>
          <a:bodyPr wrap="none" rtlCol="0" anchor="ctr">
            <a:spAutoFit/>
          </a:bodyPr>
          <a:lstStyle/>
          <a:p>
            <a:r>
              <a:rPr kumimoji="1" lang="ja-JP" altLang="en-US" sz="2000" dirty="0" smtClean="0"/>
              <a:t>配線数</a:t>
            </a:r>
            <a:r>
              <a:rPr kumimoji="1" lang="en-US" altLang="ja-JP" sz="2000" dirty="0" smtClean="0"/>
              <a:t>:        </a:t>
            </a:r>
            <a:r>
              <a:rPr kumimoji="1" lang="en-US" altLang="ja-JP" dirty="0" smtClean="0">
                <a:latin typeface="Courier"/>
                <a:cs typeface="Courier"/>
              </a:rPr>
              <a:t>70→20</a:t>
            </a:r>
          </a:p>
          <a:p>
            <a:r>
              <a:rPr lang="ja-JP" altLang="en-US" sz="2000" dirty="0" smtClean="0"/>
              <a:t>定電圧源</a:t>
            </a:r>
            <a:r>
              <a:rPr lang="en-US" altLang="ja-JP" sz="2000" dirty="0" smtClean="0"/>
              <a:t>:      </a:t>
            </a:r>
            <a:r>
              <a:rPr lang="en-US" altLang="ja-JP" dirty="0" smtClean="0">
                <a:latin typeface="Courier"/>
                <a:cs typeface="Courier"/>
              </a:rPr>
              <a:t>6→2</a:t>
            </a:r>
          </a:p>
          <a:p>
            <a:r>
              <a:rPr lang="ja-JP" altLang="en-US" sz="2000" dirty="0" smtClean="0"/>
              <a:t>消費電力</a:t>
            </a:r>
            <a:r>
              <a:rPr lang="en-US" altLang="ja-JP" sz="2000" dirty="0" smtClean="0"/>
              <a:t>: </a:t>
            </a:r>
            <a:r>
              <a:rPr lang="en-US" altLang="ja-JP" dirty="0" smtClean="0">
                <a:latin typeface="Courier"/>
                <a:cs typeface="Courier"/>
              </a:rPr>
              <a:t>3.4→0.62 W</a:t>
            </a:r>
            <a:endParaRPr kumimoji="1" lang="ja-JP" altLang="en-US" dirty="0">
              <a:latin typeface="Courier"/>
              <a:cs typeface="Courier"/>
            </a:endParaRPr>
          </a:p>
        </p:txBody>
      </p:sp>
      <p:sp>
        <p:nvSpPr>
          <p:cNvPr id="37" name="テキスト ボックス 36"/>
          <p:cNvSpPr txBox="1"/>
          <p:nvPr/>
        </p:nvSpPr>
        <p:spPr>
          <a:xfrm>
            <a:off x="504615" y="206129"/>
            <a:ext cx="1415772" cy="830997"/>
          </a:xfrm>
          <a:prstGeom prst="rect">
            <a:avLst/>
          </a:prstGeom>
          <a:noFill/>
          <a:ln w="25400">
            <a:solidFill>
              <a:srgbClr val="FF0000"/>
            </a:solidFill>
          </a:ln>
        </p:spPr>
        <p:txBody>
          <a:bodyPr wrap="none" rtlCol="0" anchor="ctr">
            <a:spAutoFit/>
          </a:bodyPr>
          <a:lstStyle/>
          <a:p>
            <a:pPr algn="ctr"/>
            <a:r>
              <a:rPr lang="ja-JP" altLang="en-US" sz="2400" dirty="0" smtClean="0"/>
              <a:t>省電力化</a:t>
            </a:r>
            <a:endParaRPr lang="en-US" altLang="ja-JP" sz="2400" dirty="0" smtClean="0"/>
          </a:p>
          <a:p>
            <a:pPr algn="ctr"/>
            <a:r>
              <a:rPr lang="en-US" altLang="ja-JP" sz="2400" dirty="0" smtClean="0"/>
              <a:t>&amp; </a:t>
            </a:r>
            <a:r>
              <a:rPr lang="ja-JP" altLang="en-US" sz="2400" dirty="0" smtClean="0"/>
              <a:t>利便化</a:t>
            </a:r>
            <a:endParaRPr kumimoji="1" lang="ja-JP" alt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電源回路</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27</a:t>
            </a:fld>
            <a:endParaRPr lang="ja-JP" altLang="en-US"/>
          </a:p>
        </p:txBody>
      </p:sp>
      <p:pic>
        <p:nvPicPr>
          <p:cNvPr id="6" name="図 5" descr="ss 2014-12-31 22.01.02.png"/>
          <p:cNvPicPr>
            <a:picLocks noChangeAspect="1"/>
          </p:cNvPicPr>
          <p:nvPr/>
        </p:nvPicPr>
        <p:blipFill>
          <a:blip r:embed="rId2"/>
          <a:stretch>
            <a:fillRect/>
          </a:stretch>
        </p:blipFill>
        <p:spPr>
          <a:xfrm>
            <a:off x="2388128" y="1974747"/>
            <a:ext cx="4322729" cy="1775272"/>
          </a:xfrm>
          <a:prstGeom prst="rect">
            <a:avLst/>
          </a:prstGeom>
        </p:spPr>
      </p:pic>
      <p:sp>
        <p:nvSpPr>
          <p:cNvPr id="7" name="テキスト ボックス 6"/>
          <p:cNvSpPr txBox="1"/>
          <p:nvPr/>
        </p:nvSpPr>
        <p:spPr>
          <a:xfrm>
            <a:off x="933533" y="1476346"/>
            <a:ext cx="4493838" cy="461665"/>
          </a:xfrm>
          <a:prstGeom prst="rect">
            <a:avLst/>
          </a:prstGeom>
          <a:noFill/>
        </p:spPr>
        <p:txBody>
          <a:bodyPr wrap="none" rtlCol="0">
            <a:spAutoFit/>
          </a:bodyPr>
          <a:lstStyle/>
          <a:p>
            <a:r>
              <a:rPr lang="ja-JP" altLang="en-US" sz="2400" dirty="0" smtClean="0"/>
              <a:t>電源回路を簡素化</a:t>
            </a:r>
            <a:r>
              <a:rPr lang="en-US" altLang="ja-JP" sz="2400" dirty="0" smtClean="0"/>
              <a:t> &amp; IC </a:t>
            </a:r>
            <a:r>
              <a:rPr lang="ja-JP" altLang="en-US" sz="2400" dirty="0" smtClean="0"/>
              <a:t>の再選定</a:t>
            </a:r>
            <a:endParaRPr kumimoji="1" lang="ja-JP" altLang="en-US" sz="2400" dirty="0"/>
          </a:p>
        </p:txBody>
      </p:sp>
      <p:pic>
        <p:nvPicPr>
          <p:cNvPr id="8" name="図 7" descr="ss 2014-12-31 21.59.48.png"/>
          <p:cNvPicPr>
            <a:picLocks noChangeAspect="1"/>
          </p:cNvPicPr>
          <p:nvPr/>
        </p:nvPicPr>
        <p:blipFill>
          <a:blip r:embed="rId3"/>
          <a:stretch>
            <a:fillRect/>
          </a:stretch>
        </p:blipFill>
        <p:spPr>
          <a:xfrm>
            <a:off x="2105888" y="4251754"/>
            <a:ext cx="4887284" cy="2149323"/>
          </a:xfrm>
          <a:prstGeom prst="rect">
            <a:avLst/>
          </a:prstGeom>
        </p:spPr>
      </p:pic>
      <p:sp>
        <p:nvSpPr>
          <p:cNvPr id="15" name="角丸四角形 14"/>
          <p:cNvSpPr/>
          <p:nvPr/>
        </p:nvSpPr>
        <p:spPr>
          <a:xfrm>
            <a:off x="2398957" y="4483384"/>
            <a:ext cx="1193244" cy="704061"/>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2395410" y="2008275"/>
            <a:ext cx="1193244" cy="704061"/>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3983793" y="3810260"/>
            <a:ext cx="932298" cy="471887"/>
          </a:xfrm>
          <a:prstGeom prst="down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540517" y="2800832"/>
            <a:ext cx="2940829" cy="400110"/>
          </a:xfrm>
          <a:prstGeom prst="rect">
            <a:avLst/>
          </a:prstGeom>
          <a:solidFill>
            <a:schemeClr val="bg1"/>
          </a:solidFill>
          <a:ln w="25400">
            <a:solidFill>
              <a:srgbClr val="FF0000"/>
            </a:solidFill>
          </a:ln>
        </p:spPr>
        <p:txBody>
          <a:bodyPr wrap="none" rtlCol="0">
            <a:spAutoFit/>
          </a:bodyPr>
          <a:lstStyle/>
          <a:p>
            <a:pPr algn="ctr"/>
            <a:r>
              <a:rPr lang="ja-JP" altLang="en-US" sz="2000" dirty="0" smtClean="0"/>
              <a:t>信頼性のある部品に変更</a:t>
            </a:r>
            <a:endParaRPr kumimoji="1" lang="ja-JP" altLang="en-US" sz="2000" dirty="0"/>
          </a:p>
        </p:txBody>
      </p:sp>
      <p:sp>
        <p:nvSpPr>
          <p:cNvPr id="21" name="下矢印 20"/>
          <p:cNvSpPr/>
          <p:nvPr/>
        </p:nvSpPr>
        <p:spPr>
          <a:xfrm>
            <a:off x="2765826" y="3311023"/>
            <a:ext cx="456340" cy="1058545"/>
          </a:xfrm>
          <a:prstGeom prst="downArrow">
            <a:avLst/>
          </a:prstGeom>
          <a:solidFill>
            <a:schemeClr val="bg1"/>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929518" y="4331227"/>
            <a:ext cx="3950173" cy="306949"/>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5816888" y="3817912"/>
            <a:ext cx="2882520" cy="1200328"/>
          </a:xfrm>
          <a:prstGeom prst="rect">
            <a:avLst/>
          </a:prstGeom>
          <a:noFill/>
          <a:ln w="25400">
            <a:solidFill>
              <a:srgbClr val="0000FF"/>
            </a:solidFill>
          </a:ln>
        </p:spPr>
        <p:txBody>
          <a:bodyPr wrap="none" rtlCol="0" anchor="ctr">
            <a:spAutoFit/>
          </a:bodyPr>
          <a:lstStyle/>
          <a:p>
            <a:pPr algn="ctr"/>
            <a:r>
              <a:rPr lang="ja-JP" altLang="en-US" sz="2400" dirty="0" smtClean="0"/>
              <a:t>電力供給の安定化</a:t>
            </a:r>
            <a:endParaRPr lang="en-US" altLang="ja-JP" sz="2400" dirty="0" smtClean="0"/>
          </a:p>
          <a:p>
            <a:pPr algn="ctr"/>
            <a:r>
              <a:rPr kumimoji="1" lang="en-US" altLang="ja-JP" sz="2400" dirty="0" smtClean="0"/>
              <a:t>↓</a:t>
            </a:r>
          </a:p>
          <a:p>
            <a:pPr algn="ctr"/>
            <a:r>
              <a:rPr lang="ja-JP" altLang="en-US" sz="2400" dirty="0" smtClean="0"/>
              <a:t>読み出し系の安定化</a:t>
            </a:r>
            <a:endParaRPr kumimoji="1" lang="ja-JP" altLang="en-US" sz="2400" dirty="0"/>
          </a:p>
        </p:txBody>
      </p:sp>
      <p:sp>
        <p:nvSpPr>
          <p:cNvPr id="24" name="テキスト ボックス 23"/>
          <p:cNvSpPr txBox="1"/>
          <p:nvPr/>
        </p:nvSpPr>
        <p:spPr>
          <a:xfrm>
            <a:off x="658503" y="390795"/>
            <a:ext cx="1107996" cy="461665"/>
          </a:xfrm>
          <a:prstGeom prst="rect">
            <a:avLst/>
          </a:prstGeom>
          <a:noFill/>
          <a:ln w="25400">
            <a:solidFill>
              <a:srgbClr val="FF0000"/>
            </a:solidFill>
          </a:ln>
        </p:spPr>
        <p:txBody>
          <a:bodyPr wrap="none" rtlCol="0" anchor="ctr">
            <a:spAutoFit/>
          </a:bodyPr>
          <a:lstStyle/>
          <a:p>
            <a:pPr algn="ctr"/>
            <a:r>
              <a:rPr lang="ja-JP" altLang="en-US" sz="2400" dirty="0" smtClean="0"/>
              <a:t>安定化</a:t>
            </a:r>
            <a:endParaRPr kumimoji="1" lang="ja-JP" alt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RHEA </a:t>
            </a:r>
            <a:r>
              <a:rPr lang="ja-JP" altLang="en-US" dirty="0" smtClean="0"/>
              <a:t>による改良点</a:t>
            </a:r>
            <a:endParaRPr lang="ja-JP" altLang="en-US" dirty="0"/>
          </a:p>
        </p:txBody>
      </p:sp>
      <p:sp>
        <p:nvSpPr>
          <p:cNvPr id="7" name="コンテンツ プレースホルダ 6"/>
          <p:cNvSpPr>
            <a:spLocks noGrp="1"/>
          </p:cNvSpPr>
          <p:nvPr>
            <p:ph idx="1"/>
          </p:nvPr>
        </p:nvSpPr>
        <p:spPr/>
        <p:txBody>
          <a:bodyPr>
            <a:normAutofit fontScale="62500" lnSpcReduction="20000"/>
          </a:bodyPr>
          <a:lstStyle/>
          <a:p>
            <a:r>
              <a:rPr lang="en-US" altLang="ja-JP" dirty="0" smtClean="0"/>
              <a:t>ADC/DAC </a:t>
            </a:r>
            <a:r>
              <a:rPr lang="ja-JP" altLang="en-US" dirty="0" smtClean="0"/>
              <a:t>は現ボードとほぼ同じ</a:t>
            </a:r>
            <a:r>
              <a:rPr lang="en-US" altLang="ja-JP" dirty="0" smtClean="0"/>
              <a:t> IC </a:t>
            </a:r>
            <a:r>
              <a:rPr lang="ja-JP" altLang="en-US" dirty="0" smtClean="0"/>
              <a:t>を採用</a:t>
            </a:r>
            <a:endParaRPr lang="en-US" altLang="ja-JP" dirty="0" smtClean="0"/>
          </a:p>
          <a:p>
            <a:pPr lvl="1"/>
            <a:r>
              <a:rPr lang="en-US" altLang="ja-JP" dirty="0" smtClean="0"/>
              <a:t>ADC: 2 </a:t>
            </a:r>
            <a:r>
              <a:rPr lang="en-US" altLang="ja-JP" dirty="0" err="1" smtClean="0"/>
              <a:t>ch</a:t>
            </a:r>
            <a:r>
              <a:rPr lang="en-US" altLang="ja-JP" dirty="0" smtClean="0"/>
              <a:t>, 14 bit, 250 MSPS</a:t>
            </a:r>
            <a:r>
              <a:rPr lang="ja-JP" altLang="en-US" dirty="0" smtClean="0"/>
              <a:t>（</a:t>
            </a:r>
            <a:r>
              <a:rPr lang="ja-JP" altLang="en-US" dirty="0" smtClean="0"/>
              <a:t>省電力版）</a:t>
            </a:r>
            <a:endParaRPr lang="en-US" altLang="ja-JP" dirty="0" smtClean="0"/>
          </a:p>
          <a:p>
            <a:pPr lvl="1"/>
            <a:r>
              <a:rPr lang="en-US" altLang="ja-JP" dirty="0" smtClean="0"/>
              <a:t>DAC: 2 </a:t>
            </a:r>
            <a:r>
              <a:rPr lang="en-US" altLang="ja-JP" dirty="0" err="1" smtClean="0"/>
              <a:t>ch</a:t>
            </a:r>
            <a:r>
              <a:rPr lang="en-US" altLang="ja-JP" dirty="0" smtClean="0"/>
              <a:t>, 16 bit, 800 MSPS</a:t>
            </a:r>
          </a:p>
          <a:p>
            <a:r>
              <a:rPr lang="en-US" altLang="ja-JP" dirty="0" smtClean="0"/>
              <a:t>LPF </a:t>
            </a:r>
            <a:r>
              <a:rPr lang="ja-JP" altLang="en-US" dirty="0" smtClean="0"/>
              <a:t>を排除</a:t>
            </a:r>
            <a:endParaRPr lang="en-US" altLang="ja-JP" dirty="0" smtClean="0"/>
          </a:p>
          <a:p>
            <a:pPr lvl="1"/>
            <a:r>
              <a:rPr lang="ja-JP" altLang="en-US" dirty="0" smtClean="0"/>
              <a:t>帯域</a:t>
            </a:r>
            <a:r>
              <a:rPr lang="en-US" altLang="ja-JP" dirty="0" smtClean="0"/>
              <a:t> +</a:t>
            </a:r>
            <a:r>
              <a:rPr lang="en-US" altLang="ja-JP" dirty="0"/>
              <a:t>6</a:t>
            </a:r>
            <a:r>
              <a:rPr lang="en-US" altLang="ja-JP" dirty="0" smtClean="0"/>
              <a:t>0 MHz</a:t>
            </a:r>
            <a:r>
              <a:rPr lang="ja-JP" altLang="en-US" dirty="0" smtClean="0"/>
              <a:t>（</a:t>
            </a:r>
            <a:r>
              <a:rPr lang="en-US" altLang="ja-JP" dirty="0" smtClean="0"/>
              <a:t>30% </a:t>
            </a:r>
            <a:r>
              <a:rPr lang="ja-JP" altLang="en-US" dirty="0" smtClean="0"/>
              <a:t>増）</a:t>
            </a:r>
            <a:endParaRPr lang="en-US" altLang="ja-JP" dirty="0" smtClean="0"/>
          </a:p>
          <a:p>
            <a:r>
              <a:rPr lang="ja-JP" altLang="en-US" dirty="0" smtClean="0"/>
              <a:t>クロック・電源周辺見直し</a:t>
            </a:r>
            <a:endParaRPr lang="en-US" altLang="ja-JP" dirty="0" smtClean="0"/>
          </a:p>
          <a:p>
            <a:pPr lvl="1"/>
            <a:r>
              <a:rPr lang="en-US" altLang="ja-JP" dirty="0" smtClean="0"/>
              <a:t>PLL </a:t>
            </a:r>
            <a:r>
              <a:rPr lang="ja-JP" altLang="en-US" dirty="0" smtClean="0"/>
              <a:t>排除。よりシンプルな回路に変更</a:t>
            </a:r>
            <a:endParaRPr lang="en-US" altLang="ja-JP" dirty="0" smtClean="0"/>
          </a:p>
          <a:p>
            <a:pPr lvl="1"/>
            <a:r>
              <a:rPr lang="ja-JP" altLang="en-US" dirty="0" smtClean="0"/>
              <a:t>消費</a:t>
            </a:r>
            <a:r>
              <a:rPr lang="ja-JP" altLang="en-US" dirty="0" smtClean="0"/>
              <a:t>電力</a:t>
            </a:r>
            <a:r>
              <a:rPr lang="ja-JP" altLang="en-US" dirty="0" smtClean="0"/>
              <a:t>半分</a:t>
            </a:r>
            <a:endParaRPr lang="en-US" altLang="ja-JP" dirty="0" smtClean="0"/>
          </a:p>
          <a:p>
            <a:r>
              <a:rPr lang="ja-JP" altLang="en-US" dirty="0" smtClean="0"/>
              <a:t>ユーザビリティ向上</a:t>
            </a:r>
            <a:endParaRPr lang="en-US" altLang="ja-JP" dirty="0" smtClean="0"/>
          </a:p>
          <a:p>
            <a:pPr lvl="1"/>
            <a:r>
              <a:rPr lang="ja-JP" altLang="en-US" dirty="0" smtClean="0"/>
              <a:t>クロック周波数を直感的な周波数（</a:t>
            </a:r>
            <a:r>
              <a:rPr lang="en-US" altLang="ja-JP" dirty="0" smtClean="0"/>
              <a:t>200 MHz</a:t>
            </a:r>
            <a:r>
              <a:rPr lang="ja-JP" altLang="en-US" dirty="0" smtClean="0"/>
              <a:t>）に変更</a:t>
            </a:r>
            <a:endParaRPr lang="en-US" altLang="ja-JP" dirty="0" smtClean="0"/>
          </a:p>
          <a:p>
            <a:pPr lvl="1"/>
            <a:r>
              <a:rPr lang="ja-JP" altLang="en-US" dirty="0" smtClean="0"/>
              <a:t>コネクター規格を</a:t>
            </a:r>
            <a:r>
              <a:rPr lang="en-US" altLang="ja-JP" dirty="0" smtClean="0"/>
              <a:t> SMA </a:t>
            </a:r>
            <a:r>
              <a:rPr lang="ja-JP" altLang="en-US" dirty="0" smtClean="0"/>
              <a:t>に統一</a:t>
            </a:r>
            <a:endParaRPr lang="en-US" altLang="ja-JP" dirty="0" smtClean="0"/>
          </a:p>
          <a:p>
            <a:endParaRPr lang="en-US" altLang="ja-JP" dirty="0" smtClean="0"/>
          </a:p>
          <a:p>
            <a:r>
              <a:rPr lang="ja-JP" altLang="en-US" dirty="0" smtClean="0"/>
              <a:t>お買い得</a:t>
            </a:r>
            <a:endParaRPr lang="en-US" altLang="ja-JP" dirty="0" smtClean="0"/>
          </a:p>
          <a:p>
            <a:pPr lvl="1"/>
            <a:r>
              <a:rPr lang="en-US" altLang="ja-JP" dirty="0" smtClean="0"/>
              <a:t>1 </a:t>
            </a:r>
            <a:r>
              <a:rPr lang="ja-JP" altLang="en-US" dirty="0" smtClean="0"/>
              <a:t>枚</a:t>
            </a:r>
            <a:r>
              <a:rPr lang="en-US" altLang="ja-JP" dirty="0" smtClean="0"/>
              <a:t> 80 </a:t>
            </a:r>
            <a:r>
              <a:rPr lang="ja-JP" altLang="en-US" dirty="0" smtClean="0"/>
              <a:t>万円</a:t>
            </a:r>
            <a:r>
              <a:rPr lang="en-US" altLang="ja-JP" baseline="30000" dirty="0" smtClean="0"/>
              <a:t>[*]</a:t>
            </a:r>
            <a:r>
              <a:rPr lang="en-US" altLang="ja-JP" dirty="0" smtClean="0"/>
              <a:t> </a:t>
            </a:r>
            <a:r>
              <a:rPr lang="en-US" altLang="ja-JP" dirty="0" smtClean="0"/>
              <a:t>→</a:t>
            </a:r>
            <a:r>
              <a:rPr lang="en-US" altLang="ja-JP" dirty="0" smtClean="0"/>
              <a:t> 46 </a:t>
            </a:r>
            <a:r>
              <a:rPr lang="ja-JP" altLang="en-US" dirty="0" smtClean="0"/>
              <a:t>万円（デザイン料込）</a:t>
            </a:r>
            <a:endParaRPr lang="en-US" altLang="ja-JP" dirty="0" smtClean="0"/>
          </a:p>
          <a:p>
            <a:pPr lvl="1"/>
            <a:r>
              <a:rPr lang="ja-JP" altLang="en-US" dirty="0" smtClean="0"/>
              <a:t>量産する場合は</a:t>
            </a:r>
            <a:r>
              <a:rPr lang="en-US" altLang="ja-JP" dirty="0" smtClean="0"/>
              <a:t> 12 </a:t>
            </a:r>
            <a:r>
              <a:rPr lang="ja-JP" altLang="en-US" dirty="0" smtClean="0"/>
              <a:t>万</a:t>
            </a:r>
            <a:endParaRPr lang="en-US" altLang="ja-JP" dirty="0" smtClean="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28</a:t>
            </a:fld>
            <a:endParaRPr lang="ja-JP" altLang="en-US"/>
          </a:p>
        </p:txBody>
      </p:sp>
      <p:sp>
        <p:nvSpPr>
          <p:cNvPr id="8" name="テキスト ボックス 7"/>
          <p:cNvSpPr txBox="1"/>
          <p:nvPr/>
        </p:nvSpPr>
        <p:spPr>
          <a:xfrm>
            <a:off x="4304018" y="6006374"/>
            <a:ext cx="4314001" cy="338554"/>
          </a:xfrm>
          <a:prstGeom prst="rect">
            <a:avLst/>
          </a:prstGeom>
          <a:noFill/>
        </p:spPr>
        <p:txBody>
          <a:bodyPr wrap="none" rtlCol="0">
            <a:spAutoFit/>
          </a:bodyPr>
          <a:lstStyle/>
          <a:p>
            <a:r>
              <a:rPr lang="en-US" altLang="ja-JP" sz="1600" baseline="30000" dirty="0" smtClean="0"/>
              <a:t>[*]: </a:t>
            </a:r>
            <a:r>
              <a:rPr lang="en-US" altLang="ja-JP" sz="1600" dirty="0" smtClean="0"/>
              <a:t>FPGA </a:t>
            </a:r>
            <a:r>
              <a:rPr lang="ja-JP" altLang="en-US" sz="1600" dirty="0" smtClean="0"/>
              <a:t>とセットで買うと</a:t>
            </a:r>
            <a:r>
              <a:rPr lang="en-US" altLang="ja-JP" sz="1600" dirty="0" smtClean="0"/>
              <a:t> 50 </a:t>
            </a:r>
            <a:r>
              <a:rPr lang="ja-JP" altLang="en-US" sz="1600" dirty="0" smtClean="0"/>
              <a:t>万円にディスカウント</a:t>
            </a:r>
            <a:endParaRPr kumimoji="1" lang="ja-JP" altLang="en-US" sz="1600" dirty="0"/>
          </a:p>
        </p:txBody>
      </p:sp>
      <p:sp>
        <p:nvSpPr>
          <p:cNvPr id="10" name="テキスト ボックス 9"/>
          <p:cNvSpPr txBox="1"/>
          <p:nvPr/>
        </p:nvSpPr>
        <p:spPr>
          <a:xfrm>
            <a:off x="552779" y="4737550"/>
            <a:ext cx="754834" cy="307777"/>
          </a:xfrm>
          <a:prstGeom prst="rect">
            <a:avLst/>
          </a:prstGeom>
          <a:noFill/>
          <a:ln w="25400">
            <a:solidFill>
              <a:srgbClr val="FF0000"/>
            </a:solidFill>
          </a:ln>
        </p:spPr>
        <p:txBody>
          <a:bodyPr wrap="none" rtlCol="0">
            <a:spAutoFit/>
          </a:bodyPr>
          <a:lstStyle/>
          <a:p>
            <a:r>
              <a:rPr kumimoji="1" lang="ja-JP" altLang="en-US" sz="1400" dirty="0" smtClean="0"/>
              <a:t>さらに、</a:t>
            </a:r>
            <a:endParaRPr kumimoji="1" lang="ja-JP" altLang="en-US" sz="1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新アナログ基板</a:t>
            </a:r>
            <a:r>
              <a:rPr lang="en-US" altLang="ja-JP" dirty="0" smtClean="0"/>
              <a:t> RHEA Ver. 1.0</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29</a:t>
            </a:fld>
            <a:endParaRPr lang="ja-JP" altLang="en-US"/>
          </a:p>
        </p:txBody>
      </p:sp>
      <p:pic>
        <p:nvPicPr>
          <p:cNvPr id="6" name="図 5" descr="rhea_0.png"/>
          <p:cNvPicPr>
            <a:picLocks noChangeAspect="1"/>
          </p:cNvPicPr>
          <p:nvPr/>
        </p:nvPicPr>
        <p:blipFill>
          <a:blip r:embed="rId2"/>
          <a:stretch>
            <a:fillRect/>
          </a:stretch>
        </p:blipFill>
        <p:spPr>
          <a:xfrm rot="5400000">
            <a:off x="23840" y="2058208"/>
            <a:ext cx="4924557" cy="3599996"/>
          </a:xfrm>
          <a:prstGeom prst="rect">
            <a:avLst/>
          </a:prstGeom>
        </p:spPr>
      </p:pic>
      <p:pic>
        <p:nvPicPr>
          <p:cNvPr id="7" name="図 6" descr="rhea_1.png"/>
          <p:cNvPicPr>
            <a:picLocks noChangeAspect="1"/>
          </p:cNvPicPr>
          <p:nvPr/>
        </p:nvPicPr>
        <p:blipFill>
          <a:blip r:embed="rId3"/>
          <a:stretch>
            <a:fillRect/>
          </a:stretch>
        </p:blipFill>
        <p:spPr>
          <a:xfrm rot="16200000">
            <a:off x="3803888" y="1836426"/>
            <a:ext cx="5423997" cy="406799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pic>
        <p:nvPicPr>
          <p:cNvPr id="7" name="図 6" descr="1-2IJHJp1xAjswfGm8HyIxDA.jpeg"/>
          <p:cNvPicPr>
            <a:picLocks noChangeAspect="1"/>
          </p:cNvPicPr>
          <p:nvPr/>
        </p:nvPicPr>
        <p:blipFill>
          <a:blip r:embed="rId2"/>
          <a:stretch>
            <a:fillRect/>
          </a:stretch>
        </p:blipFill>
        <p:spPr>
          <a:xfrm>
            <a:off x="1733476" y="601563"/>
            <a:ext cx="6461995" cy="6461995"/>
          </a:xfrm>
          <a:prstGeom prst="rect">
            <a:avLst/>
          </a:prstGeom>
        </p:spPr>
      </p:pic>
      <p:sp>
        <p:nvSpPr>
          <p:cNvPr id="2" name="タイトル 1"/>
          <p:cNvSpPr>
            <a:spLocks noGrp="1"/>
          </p:cNvSpPr>
          <p:nvPr>
            <p:ph type="title"/>
          </p:nvPr>
        </p:nvSpPr>
        <p:spPr/>
        <p:txBody>
          <a:bodyPr/>
          <a:lstStyle/>
          <a:p>
            <a:r>
              <a:rPr lang="ja-JP" altLang="en-US" dirty="0" smtClean="0">
                <a:solidFill>
                  <a:schemeClr val="bg1"/>
                </a:solidFill>
              </a:rPr>
              <a:t>背景</a:t>
            </a:r>
            <a:endParaRPr lang="ja-JP" altLang="en-US" dirty="0">
              <a:solidFill>
                <a:schemeClr val="bg1"/>
              </a:solidFill>
            </a:endParaRPr>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6" name="フッター プレースホルダ 5"/>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a:t>
            </a:fld>
            <a:endParaRPr lang="ja-JP" altLang="en-US"/>
          </a:p>
        </p:txBody>
      </p:sp>
      <p:sp>
        <p:nvSpPr>
          <p:cNvPr id="11" name="テキスト ボックス 10"/>
          <p:cNvSpPr txBox="1"/>
          <p:nvPr/>
        </p:nvSpPr>
        <p:spPr>
          <a:xfrm>
            <a:off x="8400336" y="2996627"/>
            <a:ext cx="422361" cy="707886"/>
          </a:xfrm>
          <a:prstGeom prst="rect">
            <a:avLst/>
          </a:prstGeom>
          <a:noFill/>
        </p:spPr>
        <p:txBody>
          <a:bodyPr wrap="none" rtlCol="0">
            <a:spAutoFit/>
          </a:bodyPr>
          <a:lstStyle/>
          <a:p>
            <a:r>
              <a:rPr kumimoji="1" lang="en-US" altLang="ja-JP" sz="4000" dirty="0" smtClean="0">
                <a:solidFill>
                  <a:srgbClr val="FFFFFF"/>
                </a:solidFill>
              </a:rPr>
              <a:t>?</a:t>
            </a:r>
            <a:endParaRPr kumimoji="1" lang="ja-JP" altLang="en-US" sz="4000" dirty="0">
              <a:solidFill>
                <a:srgbClr val="FFFFFF"/>
              </a:solidFill>
            </a:endParaRPr>
          </a:p>
        </p:txBody>
      </p:sp>
      <p:sp>
        <p:nvSpPr>
          <p:cNvPr id="12" name="テキスト ボックス 11"/>
          <p:cNvSpPr txBox="1"/>
          <p:nvPr/>
        </p:nvSpPr>
        <p:spPr>
          <a:xfrm>
            <a:off x="8117484" y="3609340"/>
            <a:ext cx="961922" cy="369332"/>
          </a:xfrm>
          <a:prstGeom prst="rect">
            <a:avLst/>
          </a:prstGeom>
          <a:noFill/>
        </p:spPr>
        <p:txBody>
          <a:bodyPr wrap="none" rtlCol="0">
            <a:spAutoFit/>
          </a:bodyPr>
          <a:lstStyle/>
          <a:p>
            <a:r>
              <a:rPr kumimoji="1" lang="en-US" altLang="ja-JP" dirty="0" smtClean="0">
                <a:solidFill>
                  <a:srgbClr val="FFFFFF"/>
                </a:solidFill>
              </a:rPr>
              <a:t>inflation</a:t>
            </a:r>
            <a:endParaRPr kumimoji="1" lang="ja-JP" altLang="en-US" dirty="0">
              <a:solidFill>
                <a:srgbClr val="FFFFFF"/>
              </a:solidFill>
            </a:endParaRPr>
          </a:p>
        </p:txBody>
      </p:sp>
      <p:sp>
        <p:nvSpPr>
          <p:cNvPr id="13" name="テキスト ボックス 12"/>
          <p:cNvSpPr txBox="1"/>
          <p:nvPr/>
        </p:nvSpPr>
        <p:spPr>
          <a:xfrm>
            <a:off x="33425" y="1127998"/>
            <a:ext cx="4048153" cy="1631216"/>
          </a:xfrm>
          <a:prstGeom prst="rect">
            <a:avLst/>
          </a:prstGeom>
          <a:noFill/>
        </p:spPr>
        <p:txBody>
          <a:bodyPr wrap="none" rtlCol="0">
            <a:spAutoFit/>
          </a:bodyPr>
          <a:lstStyle/>
          <a:p>
            <a:r>
              <a:rPr lang="ja-JP" altLang="en-US" sz="2000" dirty="0" smtClean="0">
                <a:solidFill>
                  <a:srgbClr val="FFFFFF"/>
                </a:solidFill>
              </a:rPr>
              <a:t>インフレーション理論の検証</a:t>
            </a:r>
            <a:endParaRPr lang="en-US" altLang="ja-JP" sz="2000" dirty="0" smtClean="0">
              <a:solidFill>
                <a:srgbClr val="FFFFFF"/>
              </a:solidFill>
            </a:endParaRPr>
          </a:p>
          <a:p>
            <a:r>
              <a:rPr kumimoji="1" lang="en-US" altLang="ja-JP" sz="2000" dirty="0" smtClean="0">
                <a:solidFill>
                  <a:srgbClr val="FFFFFF"/>
                </a:solidFill>
              </a:rPr>
              <a:t>→ </a:t>
            </a:r>
            <a:r>
              <a:rPr kumimoji="1" lang="ja-JP" altLang="en-US" sz="2000" dirty="0" smtClean="0">
                <a:solidFill>
                  <a:srgbClr val="FFFFFF"/>
                </a:solidFill>
              </a:rPr>
              <a:t>宇宙背景放射（</a:t>
            </a:r>
            <a:r>
              <a:rPr kumimoji="1" lang="en-US" altLang="ja-JP" sz="2000" dirty="0" smtClean="0">
                <a:solidFill>
                  <a:srgbClr val="FFFFFF"/>
                </a:solidFill>
              </a:rPr>
              <a:t>CMB</a:t>
            </a:r>
            <a:r>
              <a:rPr kumimoji="1" lang="ja-JP" altLang="en-US" sz="2000" dirty="0" smtClean="0">
                <a:solidFill>
                  <a:srgbClr val="FFFFFF"/>
                </a:solidFill>
              </a:rPr>
              <a:t>）の偏光測定</a:t>
            </a:r>
            <a:endParaRPr kumimoji="1" lang="en-US" altLang="ja-JP" sz="2000" dirty="0" smtClean="0">
              <a:solidFill>
                <a:srgbClr val="FFFFFF"/>
              </a:solidFill>
            </a:endParaRPr>
          </a:p>
          <a:p>
            <a:r>
              <a:rPr lang="en-US" altLang="ja-JP" sz="2000" dirty="0" smtClean="0">
                <a:solidFill>
                  <a:srgbClr val="FFFFFF"/>
                </a:solidFill>
              </a:rPr>
              <a:t>→ CMB </a:t>
            </a:r>
            <a:r>
              <a:rPr lang="ja-JP" altLang="en-US" sz="2000" dirty="0" smtClean="0">
                <a:solidFill>
                  <a:srgbClr val="FFFFFF"/>
                </a:solidFill>
              </a:rPr>
              <a:t>偏光地図に表れる</a:t>
            </a:r>
            <a:endParaRPr lang="en-US" altLang="ja-JP" sz="2000" dirty="0" smtClean="0">
              <a:solidFill>
                <a:srgbClr val="FFFFFF"/>
              </a:solidFill>
            </a:endParaRPr>
          </a:p>
          <a:p>
            <a:r>
              <a:rPr lang="en-US" altLang="ja-JP" sz="2000" dirty="0" smtClean="0">
                <a:solidFill>
                  <a:srgbClr val="FFFFFF"/>
                </a:solidFill>
              </a:rPr>
              <a:t>     </a:t>
            </a:r>
            <a:r>
              <a:rPr lang="ja-JP" altLang="en-US" sz="2000" dirty="0" smtClean="0">
                <a:solidFill>
                  <a:srgbClr val="FFFFFF"/>
                </a:solidFill>
              </a:rPr>
              <a:t>奇パリティ・パターン</a:t>
            </a:r>
            <a:r>
              <a:rPr lang="en-US" altLang="ja-JP" sz="2000" dirty="0">
                <a:solidFill>
                  <a:srgbClr val="FFFFFF"/>
                </a:solidFill>
              </a:rPr>
              <a:t> </a:t>
            </a:r>
            <a:r>
              <a:rPr lang="en-US" altLang="ja-JP" sz="2000" i="1" dirty="0" smtClean="0">
                <a:solidFill>
                  <a:srgbClr val="FFFFFF"/>
                </a:solidFill>
              </a:rPr>
              <a:t>B</a:t>
            </a:r>
            <a:r>
              <a:rPr lang="en-US" altLang="ja-JP" sz="2000" dirty="0" smtClean="0">
                <a:solidFill>
                  <a:srgbClr val="FFFFFF"/>
                </a:solidFill>
              </a:rPr>
              <a:t> </a:t>
            </a:r>
            <a:r>
              <a:rPr lang="ja-JP" altLang="en-US" sz="2000" dirty="0" smtClean="0">
                <a:solidFill>
                  <a:srgbClr val="FFFFFF"/>
                </a:solidFill>
              </a:rPr>
              <a:t>モードは</a:t>
            </a:r>
            <a:endParaRPr lang="en-US" altLang="ja-JP" sz="2000" dirty="0" smtClean="0">
              <a:solidFill>
                <a:srgbClr val="FFFFFF"/>
              </a:solidFill>
            </a:endParaRPr>
          </a:p>
          <a:p>
            <a:r>
              <a:rPr lang="en-US" altLang="ja-JP" sz="2000" dirty="0" smtClean="0">
                <a:solidFill>
                  <a:srgbClr val="FFFFFF"/>
                </a:solidFill>
              </a:rPr>
              <a:t>     </a:t>
            </a:r>
            <a:r>
              <a:rPr lang="ja-JP" altLang="en-US" sz="2000" dirty="0" smtClean="0">
                <a:solidFill>
                  <a:srgbClr val="FFFFFF"/>
                </a:solidFill>
              </a:rPr>
              <a:t>インフレーションの動かぬ証拠！</a:t>
            </a:r>
            <a:endParaRPr lang="en-US" altLang="ja-JP" sz="2000" dirty="0" smtClean="0">
              <a:solidFill>
                <a:srgbClr val="FFFFFF"/>
              </a:solidFill>
            </a:endParaRPr>
          </a:p>
        </p:txBody>
      </p:sp>
      <p:grpSp>
        <p:nvGrpSpPr>
          <p:cNvPr id="47" name="図形グループ 46"/>
          <p:cNvGrpSpPr/>
          <p:nvPr/>
        </p:nvGrpSpPr>
        <p:grpSpPr>
          <a:xfrm>
            <a:off x="512700" y="4388330"/>
            <a:ext cx="2196725" cy="1068129"/>
            <a:chOff x="156188" y="4109830"/>
            <a:chExt cx="2196725" cy="1068129"/>
          </a:xfrm>
        </p:grpSpPr>
        <p:grpSp>
          <p:nvGrpSpPr>
            <p:cNvPr id="37" name="図形グループ 36"/>
            <p:cNvGrpSpPr/>
            <p:nvPr/>
          </p:nvGrpSpPr>
          <p:grpSpPr>
            <a:xfrm>
              <a:off x="1295338" y="4109830"/>
              <a:ext cx="1057575" cy="1068129"/>
              <a:chOff x="1295338" y="4109830"/>
              <a:chExt cx="1057575" cy="1068129"/>
            </a:xfrm>
          </p:grpSpPr>
          <p:cxnSp>
            <p:nvCxnSpPr>
              <p:cNvPr id="29" name="直線コネクタ 28"/>
              <p:cNvCxnSpPr/>
              <p:nvPr/>
            </p:nvCxnSpPr>
            <p:spPr>
              <a:xfrm rot="2700000">
                <a:off x="1639223" y="4290263"/>
                <a:ext cx="362454"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rot="2700000">
                <a:off x="1641868" y="4995938"/>
                <a:ext cx="362454"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18900000">
                <a:off x="1995208" y="463567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rot="18900000">
                <a:off x="1295338" y="4637267"/>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rot="16200000">
                <a:off x="1402294" y="489093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rot="16200000">
                <a:off x="1896820" y="4391030"/>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a:off x="1402294" y="439102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1896819" y="4890941"/>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8" name="図形グループ 37"/>
            <p:cNvGrpSpPr/>
            <p:nvPr/>
          </p:nvGrpSpPr>
          <p:grpSpPr>
            <a:xfrm flipH="1">
              <a:off x="156188" y="4109830"/>
              <a:ext cx="1057575" cy="1068129"/>
              <a:chOff x="1295338" y="4109830"/>
              <a:chExt cx="1057575" cy="1068129"/>
            </a:xfrm>
          </p:grpSpPr>
          <p:cxnSp>
            <p:nvCxnSpPr>
              <p:cNvPr id="39" name="直線コネクタ 38"/>
              <p:cNvCxnSpPr/>
              <p:nvPr/>
            </p:nvCxnSpPr>
            <p:spPr>
              <a:xfrm rot="2700000">
                <a:off x="1639223" y="4290263"/>
                <a:ext cx="362454"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rot="2700000">
                <a:off x="1641868" y="4995938"/>
                <a:ext cx="362454"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rot="18900000">
                <a:off x="1995208" y="463567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rot="18900000">
                <a:off x="1295338" y="4637267"/>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rot="16200000">
                <a:off x="1402294" y="489093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a:xfrm rot="16200000">
                <a:off x="1896820" y="4391030"/>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1402294" y="4391029"/>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1896819" y="4890941"/>
                <a:ext cx="357705" cy="1588"/>
              </a:xfrm>
              <a:prstGeom prst="line">
                <a:avLst/>
              </a:prstGeom>
              <a:ln w="508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48" name="テキスト ボックス 47"/>
          <p:cNvSpPr txBox="1"/>
          <p:nvPr/>
        </p:nvSpPr>
        <p:spPr>
          <a:xfrm>
            <a:off x="1099291" y="4012092"/>
            <a:ext cx="967658" cy="369332"/>
          </a:xfrm>
          <a:prstGeom prst="rect">
            <a:avLst/>
          </a:prstGeom>
          <a:noFill/>
        </p:spPr>
        <p:txBody>
          <a:bodyPr wrap="none" rtlCol="0">
            <a:spAutoFit/>
          </a:bodyPr>
          <a:lstStyle/>
          <a:p>
            <a:r>
              <a:rPr kumimoji="1" lang="en-US" altLang="ja-JP" i="1" dirty="0" smtClean="0">
                <a:solidFill>
                  <a:srgbClr val="FFFFFF"/>
                </a:solidFill>
              </a:rPr>
              <a:t>B </a:t>
            </a:r>
            <a:r>
              <a:rPr kumimoji="1" lang="ja-JP" altLang="en-US" dirty="0" smtClean="0">
                <a:solidFill>
                  <a:srgbClr val="FFFFFF"/>
                </a:solidFill>
              </a:rPr>
              <a:t>モード</a:t>
            </a:r>
            <a:endParaRPr kumimoji="1" lang="ja-JP" altLang="en-US" dirty="0">
              <a:solidFill>
                <a:srgbClr val="FFFFFF"/>
              </a:solidFill>
            </a:endParaRPr>
          </a:p>
        </p:txBody>
      </p:sp>
      <p:cxnSp>
        <p:nvCxnSpPr>
          <p:cNvPr id="52" name="直線矢印コネクタ 51"/>
          <p:cNvCxnSpPr/>
          <p:nvPr/>
        </p:nvCxnSpPr>
        <p:spPr>
          <a:xfrm>
            <a:off x="2431587" y="3419949"/>
            <a:ext cx="5375720" cy="1588"/>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p:nvPr/>
        </p:nvCxnSpPr>
        <p:spPr>
          <a:xfrm>
            <a:off x="7796167" y="3418361"/>
            <a:ext cx="647999" cy="1588"/>
          </a:xfrm>
          <a:prstGeom prst="straightConnector1">
            <a:avLst/>
          </a:prstGeom>
          <a:ln w="50800">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市販品（</a:t>
            </a:r>
            <a:r>
              <a:rPr lang="en-US" altLang="ja-JP" dirty="0" smtClean="0"/>
              <a:t>FMC150</a:t>
            </a:r>
            <a:r>
              <a:rPr lang="ja-JP" altLang="en-US" dirty="0" smtClean="0"/>
              <a:t>）と</a:t>
            </a:r>
            <a:r>
              <a:rPr lang="en-US" altLang="ja-JP" dirty="0" smtClean="0"/>
              <a:t> RHEA</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30</a:t>
            </a:fld>
            <a:endParaRPr lang="ja-JP" altLang="en-US"/>
          </a:p>
        </p:txBody>
      </p:sp>
      <p:pic>
        <p:nvPicPr>
          <p:cNvPr id="6" name="図 5" descr="comp_fmc150_rhea.jpg"/>
          <p:cNvPicPr>
            <a:picLocks noChangeAspect="1"/>
          </p:cNvPicPr>
          <p:nvPr/>
        </p:nvPicPr>
        <p:blipFill>
          <a:blip r:embed="rId2"/>
          <a:stretch>
            <a:fillRect/>
          </a:stretch>
        </p:blipFill>
        <p:spPr>
          <a:xfrm rot="16200000">
            <a:off x="35382" y="1951746"/>
            <a:ext cx="5039996" cy="3779996"/>
          </a:xfrm>
          <a:prstGeom prst="rect">
            <a:avLst/>
          </a:prstGeom>
        </p:spPr>
      </p:pic>
      <p:pic>
        <p:nvPicPr>
          <p:cNvPr id="7" name="図 6" descr="comp_fmc150_rhea_ura.jpg"/>
          <p:cNvPicPr>
            <a:picLocks noChangeAspect="1"/>
          </p:cNvPicPr>
          <p:nvPr/>
        </p:nvPicPr>
        <p:blipFill>
          <a:blip r:embed="rId3"/>
          <a:stretch>
            <a:fillRect/>
          </a:stretch>
        </p:blipFill>
        <p:spPr>
          <a:xfrm rot="16200000">
            <a:off x="4020393" y="1957206"/>
            <a:ext cx="5040000" cy="3780000"/>
          </a:xfrm>
          <a:prstGeom prst="rect">
            <a:avLst/>
          </a:prstGeom>
        </p:spPr>
      </p:pic>
      <p:sp>
        <p:nvSpPr>
          <p:cNvPr id="8" name="テキスト ボックス 7"/>
          <p:cNvSpPr txBox="1"/>
          <p:nvPr/>
        </p:nvSpPr>
        <p:spPr>
          <a:xfrm>
            <a:off x="3545719" y="2827509"/>
            <a:ext cx="627621" cy="400110"/>
          </a:xfrm>
          <a:prstGeom prst="rect">
            <a:avLst/>
          </a:prstGeom>
          <a:solidFill>
            <a:schemeClr val="bg1"/>
          </a:solidFill>
          <a:ln w="25400">
            <a:solidFill>
              <a:srgbClr val="FF0000"/>
            </a:solidFill>
          </a:ln>
        </p:spPr>
        <p:txBody>
          <a:bodyPr wrap="none" rtlCol="0">
            <a:spAutoFit/>
          </a:bodyPr>
          <a:lstStyle/>
          <a:p>
            <a:pPr algn="ctr"/>
            <a:r>
              <a:rPr lang="en-US" altLang="ja-JP" sz="2000" dirty="0" smtClean="0"/>
              <a:t>ADC</a:t>
            </a:r>
          </a:p>
        </p:txBody>
      </p:sp>
      <p:sp>
        <p:nvSpPr>
          <p:cNvPr id="9" name="テキスト ボックス 8"/>
          <p:cNvSpPr txBox="1"/>
          <p:nvPr/>
        </p:nvSpPr>
        <p:spPr>
          <a:xfrm>
            <a:off x="1403925" y="5934528"/>
            <a:ext cx="627621" cy="400110"/>
          </a:xfrm>
          <a:prstGeom prst="rect">
            <a:avLst/>
          </a:prstGeom>
          <a:solidFill>
            <a:schemeClr val="bg1"/>
          </a:solidFill>
          <a:ln w="25400">
            <a:solidFill>
              <a:srgbClr val="008000"/>
            </a:solidFill>
          </a:ln>
        </p:spPr>
        <p:txBody>
          <a:bodyPr wrap="none" rtlCol="0">
            <a:spAutoFit/>
          </a:bodyPr>
          <a:lstStyle/>
          <a:p>
            <a:pPr algn="ctr"/>
            <a:r>
              <a:rPr lang="en-US" altLang="ja-JP" sz="2000" dirty="0" smtClean="0"/>
              <a:t>ADC</a:t>
            </a:r>
          </a:p>
        </p:txBody>
      </p:sp>
      <p:sp>
        <p:nvSpPr>
          <p:cNvPr id="10" name="テキスト ボックス 9"/>
          <p:cNvSpPr txBox="1"/>
          <p:nvPr/>
        </p:nvSpPr>
        <p:spPr>
          <a:xfrm>
            <a:off x="1114642" y="3870640"/>
            <a:ext cx="621985" cy="400110"/>
          </a:xfrm>
          <a:prstGeom prst="rect">
            <a:avLst/>
          </a:prstGeom>
          <a:solidFill>
            <a:schemeClr val="bg1"/>
          </a:solidFill>
          <a:ln w="25400">
            <a:solidFill>
              <a:srgbClr val="008000"/>
            </a:solidFill>
          </a:ln>
        </p:spPr>
        <p:txBody>
          <a:bodyPr wrap="none" rtlCol="0">
            <a:spAutoFit/>
          </a:bodyPr>
          <a:lstStyle/>
          <a:p>
            <a:pPr algn="ctr"/>
            <a:r>
              <a:rPr lang="en-US" altLang="ja-JP" sz="2000" dirty="0" smtClean="0"/>
              <a:t>DAC</a:t>
            </a:r>
          </a:p>
        </p:txBody>
      </p:sp>
      <p:sp>
        <p:nvSpPr>
          <p:cNvPr id="11" name="テキスト ボックス 10"/>
          <p:cNvSpPr txBox="1"/>
          <p:nvPr/>
        </p:nvSpPr>
        <p:spPr>
          <a:xfrm>
            <a:off x="1114642" y="1346065"/>
            <a:ext cx="621985" cy="400110"/>
          </a:xfrm>
          <a:prstGeom prst="rect">
            <a:avLst/>
          </a:prstGeom>
          <a:solidFill>
            <a:schemeClr val="bg1"/>
          </a:solidFill>
          <a:ln w="25400">
            <a:solidFill>
              <a:srgbClr val="FF0000"/>
            </a:solidFill>
          </a:ln>
        </p:spPr>
        <p:txBody>
          <a:bodyPr wrap="none" rtlCol="0">
            <a:spAutoFit/>
          </a:bodyPr>
          <a:lstStyle/>
          <a:p>
            <a:pPr algn="ctr"/>
            <a:r>
              <a:rPr lang="en-US" altLang="ja-JP" sz="2000" dirty="0" smtClean="0"/>
              <a:t>DAC</a:t>
            </a:r>
          </a:p>
        </p:txBody>
      </p:sp>
      <p:sp>
        <p:nvSpPr>
          <p:cNvPr id="12" name="テキスト ボックス 11"/>
          <p:cNvSpPr txBox="1"/>
          <p:nvPr/>
        </p:nvSpPr>
        <p:spPr>
          <a:xfrm>
            <a:off x="3545719" y="4070695"/>
            <a:ext cx="543739" cy="400110"/>
          </a:xfrm>
          <a:prstGeom prst="rect">
            <a:avLst/>
          </a:prstGeom>
          <a:solidFill>
            <a:schemeClr val="bg1"/>
          </a:solidFill>
          <a:ln w="25400">
            <a:solidFill>
              <a:srgbClr val="008000"/>
            </a:solidFill>
          </a:ln>
        </p:spPr>
        <p:txBody>
          <a:bodyPr wrap="none" rtlCol="0">
            <a:spAutoFit/>
          </a:bodyPr>
          <a:lstStyle/>
          <a:p>
            <a:pPr algn="ctr"/>
            <a:r>
              <a:rPr lang="en-US" altLang="ja-JP" sz="2000" dirty="0" smtClean="0"/>
              <a:t>PLL</a:t>
            </a:r>
          </a:p>
        </p:txBody>
      </p:sp>
      <p:sp>
        <p:nvSpPr>
          <p:cNvPr id="13" name="テキスト ボックス 12"/>
          <p:cNvSpPr txBox="1"/>
          <p:nvPr/>
        </p:nvSpPr>
        <p:spPr>
          <a:xfrm>
            <a:off x="2812184" y="5929366"/>
            <a:ext cx="1467068" cy="400110"/>
          </a:xfrm>
          <a:prstGeom prst="rect">
            <a:avLst/>
          </a:prstGeom>
          <a:solidFill>
            <a:schemeClr val="bg1"/>
          </a:solidFill>
          <a:ln w="25400">
            <a:solidFill>
              <a:srgbClr val="008000"/>
            </a:solidFill>
          </a:ln>
        </p:spPr>
        <p:txBody>
          <a:bodyPr wrap="none" rtlCol="0">
            <a:spAutoFit/>
          </a:bodyPr>
          <a:lstStyle/>
          <a:p>
            <a:pPr algn="ctr"/>
            <a:r>
              <a:rPr lang="ja-JP" altLang="en-US" sz="2000" dirty="0" smtClean="0"/>
              <a:t>水晶発振器</a:t>
            </a:r>
            <a:endParaRPr lang="en-US" altLang="ja-JP" sz="2000" dirty="0" smtClean="0"/>
          </a:p>
        </p:txBody>
      </p:sp>
      <p:cxnSp>
        <p:nvCxnSpPr>
          <p:cNvPr id="14" name="直線矢印コネクタ 13"/>
          <p:cNvCxnSpPr>
            <a:stCxn id="13" idx="0"/>
          </p:cNvCxnSpPr>
          <p:nvPr/>
        </p:nvCxnSpPr>
        <p:spPr>
          <a:xfrm rot="16200000" flipV="1">
            <a:off x="2934803" y="5318451"/>
            <a:ext cx="675275" cy="546556"/>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p:nvPr/>
        </p:nvCxnSpPr>
        <p:spPr>
          <a:xfrm rot="16200000" flipV="1">
            <a:off x="1999400" y="5143455"/>
            <a:ext cx="886694" cy="738875"/>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V="1">
            <a:off x="2031546" y="5634038"/>
            <a:ext cx="345629" cy="322202"/>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a:stCxn id="10" idx="3"/>
          </p:cNvCxnSpPr>
          <p:nvPr/>
        </p:nvCxnSpPr>
        <p:spPr>
          <a:xfrm>
            <a:off x="1736627" y="4070695"/>
            <a:ext cx="640548" cy="466929"/>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a:stCxn id="12" idx="1"/>
          </p:cNvCxnSpPr>
          <p:nvPr/>
        </p:nvCxnSpPr>
        <p:spPr>
          <a:xfrm rot="10800000" flipV="1">
            <a:off x="2590801" y="4270749"/>
            <a:ext cx="954918" cy="592541"/>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直線矢印コネクタ 27"/>
          <p:cNvCxnSpPr>
            <a:stCxn id="11" idx="2"/>
          </p:cNvCxnSpPr>
          <p:nvPr/>
        </p:nvCxnSpPr>
        <p:spPr>
          <a:xfrm rot="16200000" flipH="1">
            <a:off x="1488982" y="1682827"/>
            <a:ext cx="479219" cy="605913"/>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a:stCxn id="8" idx="1"/>
          </p:cNvCxnSpPr>
          <p:nvPr/>
        </p:nvCxnSpPr>
        <p:spPr>
          <a:xfrm rot="10800000" flipV="1">
            <a:off x="2590801" y="3027563"/>
            <a:ext cx="954919" cy="200055"/>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テキスト ボックス 34"/>
          <p:cNvSpPr txBox="1"/>
          <p:nvPr/>
        </p:nvSpPr>
        <p:spPr>
          <a:xfrm>
            <a:off x="4730000" y="1406782"/>
            <a:ext cx="1467068" cy="400110"/>
          </a:xfrm>
          <a:prstGeom prst="rect">
            <a:avLst/>
          </a:prstGeom>
          <a:solidFill>
            <a:schemeClr val="bg1"/>
          </a:solidFill>
          <a:ln w="25400">
            <a:solidFill>
              <a:srgbClr val="FF0000"/>
            </a:solidFill>
          </a:ln>
        </p:spPr>
        <p:txBody>
          <a:bodyPr wrap="none" rtlCol="0">
            <a:spAutoFit/>
          </a:bodyPr>
          <a:lstStyle/>
          <a:p>
            <a:pPr algn="ctr"/>
            <a:r>
              <a:rPr lang="ja-JP" altLang="en-US" sz="2000" dirty="0" smtClean="0"/>
              <a:t>水晶発振器</a:t>
            </a:r>
            <a:endParaRPr lang="en-US" altLang="ja-JP" sz="2000" dirty="0" smtClean="0"/>
          </a:p>
        </p:txBody>
      </p:sp>
      <p:cxnSp>
        <p:nvCxnSpPr>
          <p:cNvPr id="36" name="直線矢印コネクタ 35"/>
          <p:cNvCxnSpPr>
            <a:stCxn id="35" idx="2"/>
          </p:cNvCxnSpPr>
          <p:nvPr/>
        </p:nvCxnSpPr>
        <p:spPr>
          <a:xfrm rot="16200000" flipH="1">
            <a:off x="5350252" y="1920174"/>
            <a:ext cx="385933" cy="159368"/>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テキスト ボックス 39"/>
          <p:cNvSpPr txBox="1"/>
          <p:nvPr/>
        </p:nvSpPr>
        <p:spPr>
          <a:xfrm>
            <a:off x="7259949" y="1417638"/>
            <a:ext cx="1573267" cy="1015663"/>
          </a:xfrm>
          <a:prstGeom prst="rect">
            <a:avLst/>
          </a:prstGeom>
          <a:solidFill>
            <a:schemeClr val="bg1"/>
          </a:solidFill>
          <a:ln w="25400">
            <a:solidFill>
              <a:srgbClr val="FF0000"/>
            </a:solidFill>
          </a:ln>
        </p:spPr>
        <p:txBody>
          <a:bodyPr wrap="none" rtlCol="0">
            <a:spAutoFit/>
          </a:bodyPr>
          <a:lstStyle/>
          <a:p>
            <a:pPr algn="ctr"/>
            <a:r>
              <a:rPr lang="ja-JP" altLang="en-US" sz="2000" dirty="0" smtClean="0"/>
              <a:t>クロック・</a:t>
            </a:r>
            <a:endParaRPr lang="en-US" altLang="ja-JP" sz="2000" dirty="0" smtClean="0"/>
          </a:p>
          <a:p>
            <a:pPr algn="ctr"/>
            <a:r>
              <a:rPr lang="ja-JP" altLang="en-US" sz="2000" dirty="0" smtClean="0"/>
              <a:t>ファンアウト・</a:t>
            </a:r>
            <a:endParaRPr lang="en-US" altLang="ja-JP" sz="2000" dirty="0" smtClean="0"/>
          </a:p>
          <a:p>
            <a:pPr algn="ctr"/>
            <a:r>
              <a:rPr lang="ja-JP" altLang="en-US" sz="2000" dirty="0" smtClean="0"/>
              <a:t>バッファ</a:t>
            </a:r>
            <a:endParaRPr lang="en-US" altLang="ja-JP" sz="2000" dirty="0" smtClean="0"/>
          </a:p>
        </p:txBody>
      </p:sp>
      <p:cxnSp>
        <p:nvCxnSpPr>
          <p:cNvPr id="41" name="直線矢印コネクタ 40"/>
          <p:cNvCxnSpPr>
            <a:stCxn id="40" idx="1"/>
          </p:cNvCxnSpPr>
          <p:nvPr/>
        </p:nvCxnSpPr>
        <p:spPr>
          <a:xfrm rot="10800000" flipV="1">
            <a:off x="6019801" y="1925469"/>
            <a:ext cx="1240149" cy="267355"/>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図 17" descr="rhea_kintex-7.jpg"/>
          <p:cNvPicPr>
            <a:picLocks noChangeAspect="1"/>
          </p:cNvPicPr>
          <p:nvPr/>
        </p:nvPicPr>
        <p:blipFill>
          <a:blip r:embed="rId2"/>
          <a:stretch>
            <a:fillRect/>
          </a:stretch>
        </p:blipFill>
        <p:spPr>
          <a:xfrm>
            <a:off x="868408" y="1291872"/>
            <a:ext cx="7415985" cy="5561985"/>
          </a:xfrm>
          <a:prstGeom prst="rect">
            <a:avLst/>
          </a:prstGeom>
        </p:spPr>
      </p:pic>
      <p:sp>
        <p:nvSpPr>
          <p:cNvPr id="2" name="タイトル 1"/>
          <p:cNvSpPr>
            <a:spLocks noGrp="1"/>
          </p:cNvSpPr>
          <p:nvPr>
            <p:ph type="title"/>
          </p:nvPr>
        </p:nvSpPr>
        <p:spPr/>
        <p:txBody>
          <a:bodyPr/>
          <a:lstStyle/>
          <a:p>
            <a:r>
              <a:rPr lang="ja-JP" altLang="en-US" dirty="0" smtClean="0"/>
              <a:t>新フロントエンド回路</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31</a:t>
            </a:fld>
            <a:endParaRPr lang="ja-JP" altLang="en-US"/>
          </a:p>
        </p:txBody>
      </p:sp>
      <p:sp>
        <p:nvSpPr>
          <p:cNvPr id="24" name="テキスト ボックス 23"/>
          <p:cNvSpPr txBox="1"/>
          <p:nvPr/>
        </p:nvSpPr>
        <p:spPr>
          <a:xfrm>
            <a:off x="5912976" y="2002225"/>
            <a:ext cx="761747" cy="400110"/>
          </a:xfrm>
          <a:prstGeom prst="rect">
            <a:avLst/>
          </a:prstGeom>
          <a:solidFill>
            <a:schemeClr val="bg1"/>
          </a:solidFill>
          <a:ln w="25400">
            <a:solidFill>
              <a:srgbClr val="FF0000"/>
            </a:solidFill>
          </a:ln>
        </p:spPr>
        <p:txBody>
          <a:bodyPr wrap="none" rtlCol="0">
            <a:spAutoFit/>
          </a:bodyPr>
          <a:lstStyle/>
          <a:p>
            <a:pPr algn="ctr"/>
            <a:r>
              <a:rPr lang="en-US" altLang="ja-JP" sz="2000" dirty="0" smtClean="0"/>
              <a:t>RHEA</a:t>
            </a:r>
          </a:p>
        </p:txBody>
      </p:sp>
      <p:sp>
        <p:nvSpPr>
          <p:cNvPr id="25" name="テキスト ボックス 24"/>
          <p:cNvSpPr txBox="1"/>
          <p:nvPr/>
        </p:nvSpPr>
        <p:spPr>
          <a:xfrm>
            <a:off x="823792" y="3062829"/>
            <a:ext cx="1627369" cy="400110"/>
          </a:xfrm>
          <a:prstGeom prst="rect">
            <a:avLst/>
          </a:prstGeom>
          <a:solidFill>
            <a:schemeClr val="bg1"/>
          </a:solidFill>
          <a:ln w="25400">
            <a:solidFill>
              <a:srgbClr val="FF0000"/>
            </a:solidFill>
          </a:ln>
        </p:spPr>
        <p:txBody>
          <a:bodyPr wrap="none" rtlCol="0">
            <a:spAutoFit/>
          </a:bodyPr>
          <a:lstStyle/>
          <a:p>
            <a:pPr algn="ctr"/>
            <a:r>
              <a:rPr lang="ja-JP" altLang="en-US" sz="2000" dirty="0" smtClean="0"/>
              <a:t>デジタル基板</a:t>
            </a:r>
            <a:endParaRPr lang="en-US" altLang="ja-JP" sz="2000" dirty="0" smtClean="0"/>
          </a:p>
        </p:txBody>
      </p:sp>
      <p:sp>
        <p:nvSpPr>
          <p:cNvPr id="26" name="円/楕円 25"/>
          <p:cNvSpPr>
            <a:spLocks noChangeAspect="1"/>
          </p:cNvSpPr>
          <p:nvPr/>
        </p:nvSpPr>
        <p:spPr>
          <a:xfrm>
            <a:off x="4222604" y="3202396"/>
            <a:ext cx="413627" cy="42735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円/楕円 26"/>
          <p:cNvSpPr>
            <a:spLocks noChangeAspect="1"/>
          </p:cNvSpPr>
          <p:nvPr/>
        </p:nvSpPr>
        <p:spPr>
          <a:xfrm>
            <a:off x="5731325" y="3202396"/>
            <a:ext cx="413627" cy="427355"/>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2334423" y="1996016"/>
            <a:ext cx="1604325" cy="707886"/>
          </a:xfrm>
          <a:prstGeom prst="rect">
            <a:avLst/>
          </a:prstGeom>
          <a:solidFill>
            <a:schemeClr val="bg1"/>
          </a:solidFill>
          <a:ln w="25400">
            <a:solidFill>
              <a:srgbClr val="FF0000"/>
            </a:solidFill>
          </a:ln>
        </p:spPr>
        <p:txBody>
          <a:bodyPr wrap="none" rtlCol="0">
            <a:spAutoFit/>
          </a:bodyPr>
          <a:lstStyle/>
          <a:p>
            <a:pPr algn="ctr"/>
            <a:r>
              <a:rPr lang="ja-JP" altLang="en-US" sz="2000" dirty="0" smtClean="0"/>
              <a:t>スペーサーと</a:t>
            </a:r>
            <a:endParaRPr lang="en-US" altLang="ja-JP" sz="2000" dirty="0" smtClean="0"/>
          </a:p>
          <a:p>
            <a:pPr algn="ctr"/>
            <a:r>
              <a:rPr lang="ja-JP" altLang="en-US" sz="2000" dirty="0" smtClean="0"/>
              <a:t>ネジで固定</a:t>
            </a:r>
            <a:endParaRPr lang="en-US" altLang="ja-JP" sz="2000" dirty="0" smtClean="0"/>
          </a:p>
        </p:txBody>
      </p:sp>
      <p:cxnSp>
        <p:nvCxnSpPr>
          <p:cNvPr id="29" name="直線矢印コネクタ 28"/>
          <p:cNvCxnSpPr>
            <a:stCxn id="28" idx="2"/>
            <a:endCxn id="26" idx="1"/>
          </p:cNvCxnSpPr>
          <p:nvPr/>
        </p:nvCxnSpPr>
        <p:spPr>
          <a:xfrm rot="16200000" flipH="1">
            <a:off x="3429343" y="2411145"/>
            <a:ext cx="561079" cy="1146592"/>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a:stCxn id="28" idx="3"/>
            <a:endCxn id="27" idx="1"/>
          </p:cNvCxnSpPr>
          <p:nvPr/>
        </p:nvCxnSpPr>
        <p:spPr>
          <a:xfrm>
            <a:off x="3938748" y="2349959"/>
            <a:ext cx="1853151" cy="915022"/>
          </a:xfrm>
          <a:prstGeom prst="straightConnector1">
            <a:avLst/>
          </a:prstGeom>
          <a:ln w="508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RHEA </a:t>
            </a:r>
            <a:r>
              <a:rPr lang="ja-JP" altLang="en-US" dirty="0" smtClean="0"/>
              <a:t>の評価</a:t>
            </a:r>
            <a:endParaRPr lang="ja-JP" altLang="en-US" dirty="0"/>
          </a:p>
        </p:txBody>
      </p:sp>
      <p:sp>
        <p:nvSpPr>
          <p:cNvPr id="7" name="テキスト プレースホルダ 6"/>
          <p:cNvSpPr>
            <a:spLocks noGrp="1"/>
          </p:cNvSpPr>
          <p:nvPr>
            <p:ph type="body" idx="1"/>
          </p:nvPr>
        </p:nvSpPr>
        <p:spPr/>
        <p:txBody>
          <a:bodyPr/>
          <a:lstStyle/>
          <a:p>
            <a:endParaRPr lang="ja-JP" altLang="en-US"/>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32</a:t>
            </a:fld>
            <a:endParaRPr lang="ja-JP"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クロックが出ない？</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33</a:t>
            </a:fld>
            <a:endParaRPr lang="ja-JP" altLang="en-US"/>
          </a:p>
        </p:txBody>
      </p:sp>
      <p:sp>
        <p:nvSpPr>
          <p:cNvPr id="6" name="テキスト ボックス 5"/>
          <p:cNvSpPr txBox="1"/>
          <p:nvPr/>
        </p:nvSpPr>
        <p:spPr>
          <a:xfrm>
            <a:off x="369072" y="379882"/>
            <a:ext cx="1900580" cy="369332"/>
          </a:xfrm>
          <a:prstGeom prst="rect">
            <a:avLst/>
          </a:prstGeom>
          <a:noFill/>
          <a:ln w="25400">
            <a:solidFill>
              <a:srgbClr val="FF0000"/>
            </a:solidFill>
          </a:ln>
        </p:spPr>
        <p:txBody>
          <a:bodyPr wrap="none" rtlCol="0" anchor="ctr">
            <a:spAutoFit/>
          </a:bodyPr>
          <a:lstStyle/>
          <a:p>
            <a:pPr algn="ctr"/>
            <a:r>
              <a:rPr kumimoji="1" lang="ja-JP" altLang="en-US" dirty="0" smtClean="0"/>
              <a:t>納品時のトラブル</a:t>
            </a:r>
            <a:endParaRPr kumimoji="1" lang="ja-JP" altLang="en-US" dirty="0"/>
          </a:p>
        </p:txBody>
      </p:sp>
      <p:pic>
        <p:nvPicPr>
          <p:cNvPr id="8" name="図 7" descr="スクリーンショット 2014-11-26 22.34.42.png"/>
          <p:cNvPicPr>
            <a:picLocks noChangeAspect="1"/>
          </p:cNvPicPr>
          <p:nvPr/>
        </p:nvPicPr>
        <p:blipFill>
          <a:blip r:embed="rId2"/>
          <a:stretch>
            <a:fillRect/>
          </a:stretch>
        </p:blipFill>
        <p:spPr>
          <a:xfrm>
            <a:off x="4518923" y="1826665"/>
            <a:ext cx="4231716" cy="2242676"/>
          </a:xfrm>
          <a:prstGeom prst="rect">
            <a:avLst/>
          </a:prstGeom>
        </p:spPr>
      </p:pic>
      <p:sp>
        <p:nvSpPr>
          <p:cNvPr id="10" name="円/楕円 9"/>
          <p:cNvSpPr>
            <a:spLocks noChangeAspect="1"/>
          </p:cNvSpPr>
          <p:nvPr/>
        </p:nvSpPr>
        <p:spPr>
          <a:xfrm>
            <a:off x="5527016" y="2193919"/>
            <a:ext cx="267756" cy="287999"/>
          </a:xfrm>
          <a:prstGeom prst="ellipse">
            <a:avLst/>
          </a:prstGeom>
          <a:noFill/>
          <a:ln w="508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4" name="図形グループ 13"/>
          <p:cNvGrpSpPr/>
          <p:nvPr/>
        </p:nvGrpSpPr>
        <p:grpSpPr>
          <a:xfrm>
            <a:off x="361370" y="2126861"/>
            <a:ext cx="3960000" cy="4213333"/>
            <a:chOff x="361370" y="1736961"/>
            <a:chExt cx="3960000" cy="4213333"/>
          </a:xfrm>
        </p:grpSpPr>
        <p:pic>
          <p:nvPicPr>
            <p:cNvPr id="7" name="図 6" descr="スクリーンショット 2014-11-26 22.32.17.png"/>
            <p:cNvPicPr>
              <a:picLocks noChangeAspect="1"/>
            </p:cNvPicPr>
            <p:nvPr/>
          </p:nvPicPr>
          <p:blipFill>
            <a:blip r:embed="rId3"/>
            <a:stretch>
              <a:fillRect/>
            </a:stretch>
          </p:blipFill>
          <p:spPr>
            <a:xfrm>
              <a:off x="361370" y="1736961"/>
              <a:ext cx="3960000" cy="4213333"/>
            </a:xfrm>
            <a:prstGeom prst="rect">
              <a:avLst/>
            </a:prstGeom>
          </p:spPr>
        </p:pic>
        <p:sp>
          <p:nvSpPr>
            <p:cNvPr id="9" name="円/楕円 8"/>
            <p:cNvSpPr>
              <a:spLocks noChangeAspect="1"/>
            </p:cNvSpPr>
            <p:nvPr/>
          </p:nvSpPr>
          <p:spPr>
            <a:xfrm>
              <a:off x="2084164" y="3517201"/>
              <a:ext cx="334696" cy="360000"/>
            </a:xfrm>
            <a:prstGeom prst="ellipse">
              <a:avLst/>
            </a:prstGeom>
            <a:noFill/>
            <a:ln w="508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08570" y="4168521"/>
              <a:ext cx="797364" cy="461665"/>
            </a:xfrm>
            <a:prstGeom prst="rect">
              <a:avLst/>
            </a:prstGeom>
            <a:solidFill>
              <a:schemeClr val="bg1"/>
            </a:solidFill>
            <a:ln w="38100">
              <a:solidFill>
                <a:srgbClr val="0000FF"/>
              </a:solidFill>
            </a:ln>
          </p:spPr>
          <p:txBody>
            <a:bodyPr wrap="none" rtlCol="0" anchor="ctr">
              <a:spAutoFit/>
            </a:bodyPr>
            <a:lstStyle/>
            <a:p>
              <a:pPr algn="ctr"/>
              <a:r>
                <a:rPr kumimoji="1" lang="en-US" altLang="ja-JP" sz="2400" dirty="0" smtClean="0">
                  <a:solidFill>
                    <a:srgbClr val="0000FF"/>
                  </a:solidFill>
                </a:rPr>
                <a:t>L</a:t>
              </a:r>
              <a:r>
                <a:rPr kumimoji="1" lang="en-US" altLang="ja-JP" sz="2400" dirty="0" smtClean="0"/>
                <a:t>VDS</a:t>
              </a:r>
              <a:endParaRPr kumimoji="1" lang="ja-JP" altLang="en-US" sz="2400" dirty="0"/>
            </a:p>
          </p:txBody>
        </p:sp>
      </p:grpSp>
      <p:sp>
        <p:nvSpPr>
          <p:cNvPr id="12" name="テキスト ボックス 11"/>
          <p:cNvSpPr txBox="1"/>
          <p:nvPr/>
        </p:nvSpPr>
        <p:spPr>
          <a:xfrm>
            <a:off x="5125381" y="1650112"/>
            <a:ext cx="1069524" cy="461665"/>
          </a:xfrm>
          <a:prstGeom prst="rect">
            <a:avLst/>
          </a:prstGeom>
          <a:solidFill>
            <a:schemeClr val="bg1"/>
          </a:solidFill>
          <a:ln w="38100">
            <a:solidFill>
              <a:srgbClr val="0000FF"/>
            </a:solidFill>
          </a:ln>
        </p:spPr>
        <p:txBody>
          <a:bodyPr wrap="none" rtlCol="0" anchor="ctr">
            <a:spAutoFit/>
          </a:bodyPr>
          <a:lstStyle/>
          <a:p>
            <a:pPr algn="ctr"/>
            <a:r>
              <a:rPr lang="en-US" altLang="ja-JP" sz="2400" dirty="0" smtClean="0">
                <a:solidFill>
                  <a:srgbClr val="000000"/>
                </a:solidFill>
              </a:rPr>
              <a:t>LV</a:t>
            </a:r>
            <a:r>
              <a:rPr lang="en-US" altLang="ja-JP" sz="2400" dirty="0" smtClean="0">
                <a:solidFill>
                  <a:srgbClr val="0000FF"/>
                </a:solidFill>
              </a:rPr>
              <a:t>P</a:t>
            </a:r>
            <a:r>
              <a:rPr kumimoji="1" lang="en-US" altLang="ja-JP" sz="2400" dirty="0" smtClean="0"/>
              <a:t>ECL</a:t>
            </a:r>
            <a:endParaRPr kumimoji="1" lang="ja-JP" altLang="en-US" sz="2400" dirty="0"/>
          </a:p>
        </p:txBody>
      </p:sp>
      <p:sp>
        <p:nvSpPr>
          <p:cNvPr id="13" name="テキスト ボックス 12"/>
          <p:cNvSpPr txBox="1"/>
          <p:nvPr/>
        </p:nvSpPr>
        <p:spPr>
          <a:xfrm>
            <a:off x="4441721" y="3973680"/>
            <a:ext cx="4601740" cy="2308324"/>
          </a:xfrm>
          <a:prstGeom prst="rect">
            <a:avLst/>
          </a:prstGeom>
          <a:solidFill>
            <a:schemeClr val="bg1"/>
          </a:solidFill>
          <a:ln w="38100">
            <a:solidFill>
              <a:srgbClr val="0000FF"/>
            </a:solidFill>
          </a:ln>
        </p:spPr>
        <p:txBody>
          <a:bodyPr wrap="none" rtlCol="0" anchor="ctr">
            <a:spAutoFit/>
          </a:bodyPr>
          <a:lstStyle/>
          <a:p>
            <a:r>
              <a:rPr lang="en-US" altLang="ja-JP" sz="2400" dirty="0" smtClean="0">
                <a:solidFill>
                  <a:srgbClr val="000000"/>
                </a:solidFill>
              </a:rPr>
              <a:t>LVDS </a:t>
            </a:r>
            <a:r>
              <a:rPr lang="ja-JP" altLang="en-US" sz="2400" dirty="0" smtClean="0">
                <a:solidFill>
                  <a:srgbClr val="000000"/>
                </a:solidFill>
              </a:rPr>
              <a:t>を</a:t>
            </a:r>
            <a:r>
              <a:rPr lang="en-US" altLang="ja-JP" sz="2400" dirty="0" smtClean="0">
                <a:solidFill>
                  <a:srgbClr val="000000"/>
                </a:solidFill>
              </a:rPr>
              <a:t> ADCLK944 </a:t>
            </a:r>
            <a:r>
              <a:rPr lang="ja-JP" altLang="en-US" sz="2400" dirty="0" smtClean="0">
                <a:solidFill>
                  <a:srgbClr val="000000"/>
                </a:solidFill>
              </a:rPr>
              <a:t>に入力</a:t>
            </a:r>
            <a:r>
              <a:rPr lang="ja-JP" altLang="en-US" sz="2400" dirty="0" smtClean="0">
                <a:solidFill>
                  <a:srgbClr val="000000"/>
                </a:solidFill>
              </a:rPr>
              <a:t>するに</a:t>
            </a:r>
            <a:endParaRPr lang="en-US" altLang="ja-JP" sz="2400" dirty="0" smtClean="0">
              <a:solidFill>
                <a:srgbClr val="000000"/>
              </a:solidFill>
            </a:endParaRPr>
          </a:p>
          <a:p>
            <a:r>
              <a:rPr lang="ja-JP" altLang="en-US" sz="2400" dirty="0" smtClean="0">
                <a:solidFill>
                  <a:srgbClr val="000000"/>
                </a:solidFill>
              </a:rPr>
              <a:t>は</a:t>
            </a:r>
            <a:r>
              <a:rPr lang="ja-JP" altLang="en-US" sz="2400" dirty="0" smtClean="0">
                <a:solidFill>
                  <a:srgbClr val="000000"/>
                </a:solidFill>
              </a:rPr>
              <a:t>、</a:t>
            </a:r>
            <a:r>
              <a:rPr lang="en-US" altLang="ja-JP" sz="2400" dirty="0" smtClean="0">
                <a:solidFill>
                  <a:srgbClr val="000000"/>
                </a:solidFill>
              </a:rPr>
              <a:t>AC-</a:t>
            </a:r>
            <a:r>
              <a:rPr lang="en-US" altLang="ja-JP" sz="2400" dirty="0" smtClean="0">
                <a:solidFill>
                  <a:srgbClr val="000000"/>
                </a:solidFill>
              </a:rPr>
              <a:t>Coupled </a:t>
            </a:r>
            <a:r>
              <a:rPr lang="ja-JP" altLang="en-US" sz="2400" dirty="0" smtClean="0">
                <a:solidFill>
                  <a:srgbClr val="000000"/>
                </a:solidFill>
              </a:rPr>
              <a:t>する必要がある。</a:t>
            </a:r>
            <a:endParaRPr lang="en-US" altLang="ja-JP" sz="2400" dirty="0" smtClean="0">
              <a:solidFill>
                <a:srgbClr val="000000"/>
              </a:solidFill>
            </a:endParaRPr>
          </a:p>
          <a:p>
            <a:r>
              <a:rPr kumimoji="1" lang="ja-JP" altLang="en-US" sz="2400" dirty="0" smtClean="0">
                <a:solidFill>
                  <a:srgbClr val="000000"/>
                </a:solidFill>
              </a:rPr>
              <a:t>また、</a:t>
            </a:r>
            <a:r>
              <a:rPr kumimoji="1" lang="en-US" altLang="ja-JP" sz="2400" dirty="0" smtClean="0">
                <a:solidFill>
                  <a:srgbClr val="000000"/>
                </a:solidFill>
              </a:rPr>
              <a:t>R23 </a:t>
            </a:r>
            <a:r>
              <a:rPr kumimoji="1" lang="ja-JP" altLang="en-US" sz="2400" dirty="0" smtClean="0">
                <a:solidFill>
                  <a:srgbClr val="000000"/>
                </a:solidFill>
              </a:rPr>
              <a:t>により</a:t>
            </a:r>
            <a:r>
              <a:rPr kumimoji="1" lang="en-US" altLang="ja-JP" sz="2400" dirty="0" smtClean="0">
                <a:solidFill>
                  <a:srgbClr val="000000"/>
                </a:solidFill>
              </a:rPr>
              <a:t> Differential </a:t>
            </a:r>
            <a:r>
              <a:rPr lang="en-US" altLang="ja-JP" sz="2400" dirty="0" smtClean="0">
                <a:solidFill>
                  <a:srgbClr val="000000"/>
                </a:solidFill>
              </a:rPr>
              <a:t>C</a:t>
            </a:r>
            <a:r>
              <a:rPr kumimoji="1" lang="en-US" altLang="ja-JP" sz="2400" dirty="0" smtClean="0">
                <a:solidFill>
                  <a:srgbClr val="000000"/>
                </a:solidFill>
              </a:rPr>
              <a:t>lock</a:t>
            </a:r>
            <a:br>
              <a:rPr kumimoji="1" lang="en-US" altLang="ja-JP" sz="2400" dirty="0" smtClean="0">
                <a:solidFill>
                  <a:srgbClr val="000000"/>
                </a:solidFill>
              </a:rPr>
            </a:br>
            <a:r>
              <a:rPr kumimoji="1" lang="ja-JP" altLang="en-US" sz="2400" dirty="0" smtClean="0">
                <a:solidFill>
                  <a:srgbClr val="000000"/>
                </a:solidFill>
              </a:rPr>
              <a:t>の</a:t>
            </a:r>
            <a:r>
              <a:rPr kumimoji="1" lang="en-US" altLang="ja-JP" sz="2400" dirty="0" smtClean="0">
                <a:solidFill>
                  <a:srgbClr val="000000"/>
                </a:solidFill>
              </a:rPr>
              <a:t> Common-mode </a:t>
            </a:r>
            <a:r>
              <a:rPr kumimoji="1" lang="ja-JP" altLang="en-US" sz="2400" dirty="0" smtClean="0">
                <a:solidFill>
                  <a:srgbClr val="000000"/>
                </a:solidFill>
              </a:rPr>
              <a:t>が</a:t>
            </a:r>
            <a:r>
              <a:rPr lang="en-US" altLang="ja-JP" sz="2400" dirty="0" smtClean="0">
                <a:solidFill>
                  <a:srgbClr val="000000"/>
                </a:solidFill>
              </a:rPr>
              <a:t> </a:t>
            </a:r>
            <a:r>
              <a:rPr kumimoji="1" lang="en-US" altLang="ja-JP" sz="2400" dirty="0" smtClean="0">
                <a:solidFill>
                  <a:srgbClr val="000000"/>
                </a:solidFill>
              </a:rPr>
              <a:t>GND </a:t>
            </a:r>
            <a:r>
              <a:rPr kumimoji="1" lang="ja-JP" altLang="en-US" sz="2400" dirty="0" smtClean="0">
                <a:solidFill>
                  <a:srgbClr val="000000"/>
                </a:solidFill>
              </a:rPr>
              <a:t>に落ち</a:t>
            </a:r>
            <a:endParaRPr kumimoji="1" lang="en-US" altLang="ja-JP" sz="2400" dirty="0" smtClean="0">
              <a:solidFill>
                <a:srgbClr val="000000"/>
              </a:solidFill>
            </a:endParaRPr>
          </a:p>
          <a:p>
            <a:r>
              <a:rPr kumimoji="1" lang="ja-JP" altLang="en-US" sz="2400" dirty="0" smtClean="0">
                <a:solidFill>
                  <a:srgbClr val="000000"/>
                </a:solidFill>
              </a:rPr>
              <a:t>ているため、閾値を超えられない。</a:t>
            </a:r>
            <a:endParaRPr kumimoji="1" lang="en-US" altLang="ja-JP" sz="2400" dirty="0" smtClean="0">
              <a:solidFill>
                <a:srgbClr val="000000"/>
              </a:solidFill>
            </a:endParaRPr>
          </a:p>
          <a:p>
            <a:r>
              <a:rPr lang="ja-JP" altLang="en-US" sz="2400" dirty="0" smtClean="0">
                <a:solidFill>
                  <a:srgbClr val="000000"/>
                </a:solidFill>
              </a:rPr>
              <a:t>つまり、信号は出ない。</a:t>
            </a:r>
            <a:endParaRPr kumimoji="1" lang="ja-JP" altLang="en-US" sz="2400" dirty="0"/>
          </a:p>
        </p:txBody>
      </p:sp>
      <p:sp>
        <p:nvSpPr>
          <p:cNvPr id="15" name="テキスト ボックス 14"/>
          <p:cNvSpPr txBox="1"/>
          <p:nvPr/>
        </p:nvSpPr>
        <p:spPr>
          <a:xfrm>
            <a:off x="326621" y="1502509"/>
            <a:ext cx="4793299" cy="400110"/>
          </a:xfrm>
          <a:prstGeom prst="rect">
            <a:avLst/>
          </a:prstGeom>
          <a:noFill/>
        </p:spPr>
        <p:txBody>
          <a:bodyPr wrap="none" rtlCol="0" anchor="ctr">
            <a:spAutoFit/>
          </a:bodyPr>
          <a:lstStyle/>
          <a:p>
            <a:pPr algn="ctr"/>
            <a:r>
              <a:rPr kumimoji="1" lang="ja-JP" altLang="en-US" sz="2000" dirty="0" smtClean="0"/>
              <a:t>搭載している水晶発振器が回路図と違った</a:t>
            </a:r>
            <a:endParaRPr kumimoji="1" lang="ja-JP" alt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水晶発振器を交換</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34</a:t>
            </a:fld>
            <a:endParaRPr lang="ja-JP" altLang="en-US"/>
          </a:p>
        </p:txBody>
      </p:sp>
      <p:sp>
        <p:nvSpPr>
          <p:cNvPr id="6" name="テキスト ボックス 5"/>
          <p:cNvSpPr txBox="1"/>
          <p:nvPr/>
        </p:nvSpPr>
        <p:spPr>
          <a:xfrm>
            <a:off x="495311" y="379882"/>
            <a:ext cx="1648107" cy="369332"/>
          </a:xfrm>
          <a:prstGeom prst="rect">
            <a:avLst/>
          </a:prstGeom>
          <a:noFill/>
          <a:ln w="25400">
            <a:solidFill>
              <a:srgbClr val="FF0000"/>
            </a:solidFill>
          </a:ln>
        </p:spPr>
        <p:txBody>
          <a:bodyPr wrap="none" rtlCol="0" anchor="ctr">
            <a:spAutoFit/>
          </a:bodyPr>
          <a:lstStyle/>
          <a:p>
            <a:pPr algn="ctr"/>
            <a:r>
              <a:rPr kumimoji="1" lang="ja-JP" altLang="en-US" dirty="0" smtClean="0"/>
              <a:t>トラブル</a:t>
            </a:r>
            <a:r>
              <a:rPr lang="ja-JP" altLang="en-US" dirty="0" smtClean="0"/>
              <a:t>の解決</a:t>
            </a:r>
            <a:endParaRPr kumimoji="1" lang="ja-JP" altLang="en-US" dirty="0"/>
          </a:p>
        </p:txBody>
      </p:sp>
      <p:pic>
        <p:nvPicPr>
          <p:cNvPr id="14" name="図 13" descr="tek00005_clock_output_osc.png"/>
          <p:cNvPicPr>
            <a:picLocks noChangeAspect="1"/>
          </p:cNvPicPr>
          <p:nvPr/>
        </p:nvPicPr>
        <p:blipFill>
          <a:blip r:embed="rId2"/>
          <a:stretch>
            <a:fillRect/>
          </a:stretch>
        </p:blipFill>
        <p:spPr>
          <a:xfrm>
            <a:off x="189404" y="1671007"/>
            <a:ext cx="2879987" cy="2159987"/>
          </a:xfrm>
          <a:prstGeom prst="rect">
            <a:avLst/>
          </a:prstGeom>
        </p:spPr>
      </p:pic>
      <p:pic>
        <p:nvPicPr>
          <p:cNvPr id="15" name="図 14" descr="tek00009_clock_input_adc.png"/>
          <p:cNvPicPr>
            <a:picLocks noChangeAspect="1"/>
          </p:cNvPicPr>
          <p:nvPr/>
        </p:nvPicPr>
        <p:blipFill>
          <a:blip r:embed="rId3"/>
          <a:stretch>
            <a:fillRect/>
          </a:stretch>
        </p:blipFill>
        <p:spPr>
          <a:xfrm>
            <a:off x="189404" y="3896527"/>
            <a:ext cx="2879987" cy="2159987"/>
          </a:xfrm>
          <a:prstGeom prst="rect">
            <a:avLst/>
          </a:prstGeom>
        </p:spPr>
      </p:pic>
      <p:pic>
        <p:nvPicPr>
          <p:cNvPr id="16" name="図 15" descr="tek00007_clock_output_adc.png"/>
          <p:cNvPicPr>
            <a:picLocks noChangeAspect="1"/>
          </p:cNvPicPr>
          <p:nvPr/>
        </p:nvPicPr>
        <p:blipFill>
          <a:blip r:embed="rId4"/>
          <a:stretch>
            <a:fillRect/>
          </a:stretch>
        </p:blipFill>
        <p:spPr>
          <a:xfrm>
            <a:off x="3145468" y="3896527"/>
            <a:ext cx="2879987" cy="2159987"/>
          </a:xfrm>
          <a:prstGeom prst="rect">
            <a:avLst/>
          </a:prstGeom>
        </p:spPr>
      </p:pic>
      <p:pic>
        <p:nvPicPr>
          <p:cNvPr id="17" name="図 16" descr="tek00008_clock_input_dac.png"/>
          <p:cNvPicPr>
            <a:picLocks noChangeAspect="1"/>
          </p:cNvPicPr>
          <p:nvPr/>
        </p:nvPicPr>
        <p:blipFill>
          <a:blip r:embed="rId5"/>
          <a:stretch>
            <a:fillRect/>
          </a:stretch>
        </p:blipFill>
        <p:spPr>
          <a:xfrm>
            <a:off x="6104385" y="3896527"/>
            <a:ext cx="2879987" cy="2159987"/>
          </a:xfrm>
          <a:prstGeom prst="rect">
            <a:avLst/>
          </a:prstGeom>
        </p:spPr>
      </p:pic>
      <p:pic>
        <p:nvPicPr>
          <p:cNvPr id="18" name="図 17" descr="tek00006_clock_input_fpga.png"/>
          <p:cNvPicPr>
            <a:picLocks noChangeAspect="1"/>
          </p:cNvPicPr>
          <p:nvPr/>
        </p:nvPicPr>
        <p:blipFill>
          <a:blip r:embed="rId6"/>
          <a:stretch>
            <a:fillRect/>
          </a:stretch>
        </p:blipFill>
        <p:spPr>
          <a:xfrm>
            <a:off x="6104385" y="1671007"/>
            <a:ext cx="2879987" cy="2159987"/>
          </a:xfrm>
          <a:prstGeom prst="rect">
            <a:avLst/>
          </a:prstGeom>
        </p:spPr>
      </p:pic>
      <p:pic>
        <p:nvPicPr>
          <p:cNvPr id="19" name="図 18" descr="tek00010_clock_input_fanout.png"/>
          <p:cNvPicPr>
            <a:picLocks noChangeAspect="1"/>
          </p:cNvPicPr>
          <p:nvPr/>
        </p:nvPicPr>
        <p:blipFill>
          <a:blip r:embed="rId7"/>
          <a:stretch>
            <a:fillRect/>
          </a:stretch>
        </p:blipFill>
        <p:spPr>
          <a:xfrm>
            <a:off x="3145468" y="1671007"/>
            <a:ext cx="2879987" cy="2159987"/>
          </a:xfrm>
          <a:prstGeom prst="rect">
            <a:avLst/>
          </a:prstGeom>
        </p:spPr>
      </p:pic>
      <p:sp>
        <p:nvSpPr>
          <p:cNvPr id="20" name="テキスト ボックス 19"/>
          <p:cNvSpPr txBox="1"/>
          <p:nvPr/>
        </p:nvSpPr>
        <p:spPr>
          <a:xfrm>
            <a:off x="206330" y="3349549"/>
            <a:ext cx="1617149"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smtClean="0"/>
              <a:t>OSC output</a:t>
            </a:r>
            <a:endParaRPr kumimoji="1" lang="ja-JP" altLang="en-US" sz="2400" dirty="0"/>
          </a:p>
        </p:txBody>
      </p:sp>
      <p:sp>
        <p:nvSpPr>
          <p:cNvPr id="21" name="テキスト ボックス 20"/>
          <p:cNvSpPr txBox="1"/>
          <p:nvPr/>
        </p:nvSpPr>
        <p:spPr>
          <a:xfrm>
            <a:off x="206330" y="5571553"/>
            <a:ext cx="1444626"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smtClean="0"/>
              <a:t>ADC input</a:t>
            </a:r>
            <a:endParaRPr kumimoji="1" lang="ja-JP" altLang="en-US" sz="2400" dirty="0"/>
          </a:p>
        </p:txBody>
      </p:sp>
      <p:sp>
        <p:nvSpPr>
          <p:cNvPr id="22" name="テキスト ボックス 21"/>
          <p:cNvSpPr txBox="1"/>
          <p:nvPr/>
        </p:nvSpPr>
        <p:spPr>
          <a:xfrm>
            <a:off x="3174630" y="3349549"/>
            <a:ext cx="2284550"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err="1" smtClean="0"/>
              <a:t>Fanout</a:t>
            </a:r>
            <a:r>
              <a:rPr lang="en-US" altLang="ja-JP" sz="2400" dirty="0" smtClean="0"/>
              <a:t> </a:t>
            </a:r>
            <a:r>
              <a:rPr lang="en-US" altLang="ja-JP" sz="2400" dirty="0" err="1" smtClean="0"/>
              <a:t>buf</a:t>
            </a:r>
            <a:r>
              <a:rPr lang="en-US" altLang="ja-JP" sz="2400" dirty="0" smtClean="0"/>
              <a:t> input</a:t>
            </a:r>
            <a:endParaRPr kumimoji="1" lang="ja-JP" altLang="en-US" sz="2400" dirty="0"/>
          </a:p>
        </p:txBody>
      </p:sp>
      <p:sp>
        <p:nvSpPr>
          <p:cNvPr id="23" name="テキスト ボックス 22"/>
          <p:cNvSpPr txBox="1"/>
          <p:nvPr/>
        </p:nvSpPr>
        <p:spPr>
          <a:xfrm>
            <a:off x="3174630" y="5575069"/>
            <a:ext cx="1639391"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smtClean="0"/>
              <a:t>ADC output</a:t>
            </a:r>
            <a:endParaRPr kumimoji="1" lang="ja-JP" altLang="en-US" sz="2400" dirty="0"/>
          </a:p>
        </p:txBody>
      </p:sp>
      <p:sp>
        <p:nvSpPr>
          <p:cNvPr id="24" name="テキスト ボックス 23"/>
          <p:cNvSpPr txBox="1"/>
          <p:nvPr/>
        </p:nvSpPr>
        <p:spPr>
          <a:xfrm>
            <a:off x="6136865" y="3352656"/>
            <a:ext cx="1481746"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smtClean="0"/>
              <a:t>FMC input</a:t>
            </a:r>
            <a:endParaRPr kumimoji="1" lang="ja-JP" altLang="en-US" sz="2400" dirty="0"/>
          </a:p>
        </p:txBody>
      </p:sp>
      <p:sp>
        <p:nvSpPr>
          <p:cNvPr id="25" name="テキスト ボックス 24"/>
          <p:cNvSpPr txBox="1"/>
          <p:nvPr/>
        </p:nvSpPr>
        <p:spPr>
          <a:xfrm>
            <a:off x="6136865" y="5571553"/>
            <a:ext cx="1437864" cy="461665"/>
          </a:xfrm>
          <a:prstGeom prst="rect">
            <a:avLst/>
          </a:prstGeom>
          <a:solidFill>
            <a:schemeClr val="bg1"/>
          </a:solidFill>
          <a:ln w="25400">
            <a:solidFill>
              <a:srgbClr val="FF0000"/>
            </a:solidFill>
          </a:ln>
        </p:spPr>
        <p:txBody>
          <a:bodyPr wrap="none" rtlCol="0" anchor="ctr">
            <a:spAutoFit/>
          </a:bodyPr>
          <a:lstStyle/>
          <a:p>
            <a:pPr algn="ctr"/>
            <a:r>
              <a:rPr lang="en-US" altLang="ja-JP" sz="2400" dirty="0" smtClean="0"/>
              <a:t>DAC input</a:t>
            </a:r>
            <a:endParaRPr kumimoji="1" lang="ja-JP" alt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消費電力の評価</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35</a:t>
            </a:fld>
            <a:endParaRPr lang="ja-JP" altLang="en-US"/>
          </a:p>
        </p:txBody>
      </p:sp>
      <p:grpSp>
        <p:nvGrpSpPr>
          <p:cNvPr id="7" name="図形グループ 6"/>
          <p:cNvGrpSpPr/>
          <p:nvPr/>
        </p:nvGrpSpPr>
        <p:grpSpPr>
          <a:xfrm>
            <a:off x="1816473" y="4041295"/>
            <a:ext cx="5583418" cy="2032799"/>
            <a:chOff x="1173608" y="1151507"/>
            <a:chExt cx="5583418" cy="2032799"/>
          </a:xfrm>
        </p:grpSpPr>
        <p:grpSp>
          <p:nvGrpSpPr>
            <p:cNvPr id="8" name="図形グループ 26"/>
            <p:cNvGrpSpPr/>
            <p:nvPr/>
          </p:nvGrpSpPr>
          <p:grpSpPr>
            <a:xfrm>
              <a:off x="5083548" y="1769178"/>
              <a:ext cx="230420" cy="217665"/>
              <a:chOff x="3028550" y="3538914"/>
              <a:chExt cx="230420" cy="217665"/>
            </a:xfrm>
          </p:grpSpPr>
          <p:sp>
            <p:nvSpPr>
              <p:cNvPr id="25" name="円/楕円 24"/>
              <p:cNvSpPr>
                <a:spLocks noChangeAspect="1"/>
              </p:cNvSpPr>
              <p:nvPr/>
            </p:nvSpPr>
            <p:spPr>
              <a:xfrm>
                <a:off x="3050262" y="3538914"/>
                <a:ext cx="208708" cy="217665"/>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3028550" y="3538914"/>
                <a:ext cx="108550" cy="217665"/>
              </a:xfrm>
              <a:prstGeom prst="rect">
                <a:avLst/>
              </a:prstGeom>
              <a:solidFill>
                <a:schemeClr val="bg1"/>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 name="テキスト ボックス 8"/>
            <p:cNvSpPr txBox="1"/>
            <p:nvPr/>
          </p:nvSpPr>
          <p:spPr>
            <a:xfrm>
              <a:off x="1173608" y="1151507"/>
              <a:ext cx="1632378" cy="1138773"/>
            </a:xfrm>
            <a:prstGeom prst="rect">
              <a:avLst/>
            </a:prstGeom>
            <a:noFill/>
            <a:ln w="25400">
              <a:solidFill>
                <a:schemeClr val="tx1"/>
              </a:solidFill>
              <a:prstDash val="solid"/>
            </a:ln>
          </p:spPr>
          <p:txBody>
            <a:bodyPr wrap="none" rtlCol="0">
              <a:spAutoFit/>
            </a:bodyPr>
            <a:lstStyle/>
            <a:p>
              <a:pPr algn="ctr"/>
              <a:endParaRPr lang="en-US" altLang="ja-JP" sz="2000" dirty="0" smtClean="0"/>
            </a:p>
            <a:p>
              <a:pPr algn="ctr"/>
              <a:r>
                <a:rPr lang="ja-JP" altLang="en-US" sz="2000" dirty="0" smtClean="0"/>
                <a:t>アナログ基板</a:t>
              </a:r>
              <a:endParaRPr lang="en-US" altLang="ja-JP" sz="2400" dirty="0" smtClean="0"/>
            </a:p>
            <a:p>
              <a:pPr algn="ctr"/>
              <a:endParaRPr lang="en-US" altLang="ja-JP" sz="2400" dirty="0" smtClean="0"/>
            </a:p>
          </p:txBody>
        </p:sp>
        <p:sp>
          <p:nvSpPr>
            <p:cNvPr id="10" name="テキスト ボックス 9"/>
            <p:cNvSpPr txBox="1"/>
            <p:nvPr/>
          </p:nvSpPr>
          <p:spPr>
            <a:xfrm>
              <a:off x="3362527" y="1151507"/>
              <a:ext cx="1627369" cy="1138773"/>
            </a:xfrm>
            <a:prstGeom prst="rect">
              <a:avLst/>
            </a:prstGeom>
            <a:noFill/>
            <a:ln w="25400">
              <a:solidFill>
                <a:schemeClr val="tx1"/>
              </a:solidFill>
              <a:prstDash val="solid"/>
            </a:ln>
          </p:spPr>
          <p:txBody>
            <a:bodyPr wrap="none" rtlCol="0">
              <a:spAutoFit/>
            </a:bodyPr>
            <a:lstStyle/>
            <a:p>
              <a:pPr algn="ctr"/>
              <a:endParaRPr lang="en-US" altLang="ja-JP" sz="2000" dirty="0" smtClean="0"/>
            </a:p>
            <a:p>
              <a:pPr algn="ctr"/>
              <a:r>
                <a:rPr lang="ja-JP" altLang="en-US" sz="2000" dirty="0" smtClean="0"/>
                <a:t>デジタル基板</a:t>
              </a:r>
              <a:endParaRPr lang="en-US" altLang="ja-JP" sz="2400" dirty="0" smtClean="0"/>
            </a:p>
            <a:p>
              <a:pPr algn="ctr"/>
              <a:endParaRPr lang="en-US" altLang="ja-JP" sz="2400" dirty="0" smtClean="0"/>
            </a:p>
          </p:txBody>
        </p:sp>
        <p:cxnSp>
          <p:nvCxnSpPr>
            <p:cNvPr id="11" name="直線矢印コネクタ 10"/>
            <p:cNvCxnSpPr>
              <a:stCxn id="10" idx="1"/>
              <a:endCxn id="9" idx="3"/>
            </p:cNvCxnSpPr>
            <p:nvPr/>
          </p:nvCxnSpPr>
          <p:spPr>
            <a:xfrm rot="10800000">
              <a:off x="2805987" y="1720894"/>
              <a:ext cx="556541" cy="1588"/>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rot="10800000">
              <a:off x="4989896" y="1561614"/>
              <a:ext cx="556541" cy="1588"/>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rot="10800000">
              <a:off x="4989896" y="1867156"/>
              <a:ext cx="556541" cy="1588"/>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5546438" y="1153095"/>
              <a:ext cx="1210588" cy="1138773"/>
            </a:xfrm>
            <a:prstGeom prst="rect">
              <a:avLst/>
            </a:prstGeom>
            <a:noFill/>
            <a:ln w="25400">
              <a:solidFill>
                <a:schemeClr val="tx1"/>
              </a:solidFill>
              <a:prstDash val="solid"/>
            </a:ln>
          </p:spPr>
          <p:txBody>
            <a:bodyPr wrap="none" rtlCol="0">
              <a:spAutoFit/>
            </a:bodyPr>
            <a:lstStyle/>
            <a:p>
              <a:pPr algn="ctr"/>
              <a:r>
                <a:rPr lang="ja-JP" altLang="en-US" sz="2000" dirty="0" smtClean="0"/>
                <a:t>電流計</a:t>
              </a:r>
              <a:r>
                <a:rPr lang="en-US" altLang="ja-JP" sz="2000" dirty="0" smtClean="0"/>
                <a:t>,</a:t>
              </a:r>
              <a:endParaRPr lang="en-US" altLang="ja-JP" sz="2000" dirty="0" smtClean="0"/>
            </a:p>
            <a:p>
              <a:pPr algn="ctr"/>
              <a:r>
                <a:rPr lang="ja-JP" altLang="en-US" sz="2000" dirty="0" smtClean="0"/>
                <a:t>直流</a:t>
              </a:r>
              <a:r>
                <a:rPr lang="ja-JP" altLang="en-US" sz="2000" dirty="0" smtClean="0"/>
                <a:t>電源</a:t>
              </a:r>
              <a:endParaRPr lang="en-US" altLang="ja-JP" sz="2400" dirty="0" smtClean="0"/>
            </a:p>
            <a:p>
              <a:pPr algn="ctr"/>
              <a:endParaRPr lang="en-US" altLang="ja-JP" sz="2400" dirty="0" smtClean="0"/>
            </a:p>
          </p:txBody>
        </p:sp>
        <p:sp>
          <p:nvSpPr>
            <p:cNvPr id="15" name="テキスト ボックス 14"/>
            <p:cNvSpPr txBox="1"/>
            <p:nvPr/>
          </p:nvSpPr>
          <p:spPr>
            <a:xfrm>
              <a:off x="5228528" y="1166658"/>
              <a:ext cx="338554" cy="461665"/>
            </a:xfrm>
            <a:prstGeom prst="rect">
              <a:avLst/>
            </a:prstGeom>
            <a:noFill/>
          </p:spPr>
          <p:txBody>
            <a:bodyPr wrap="none" rtlCol="0" anchor="ctr">
              <a:spAutoFit/>
            </a:bodyPr>
            <a:lstStyle/>
            <a:p>
              <a:pPr algn="ctr"/>
              <a:r>
                <a:rPr lang="en-US" altLang="ja-JP" sz="2400" dirty="0" smtClean="0"/>
                <a:t>+</a:t>
              </a:r>
              <a:endParaRPr kumimoji="1" lang="ja-JP" altLang="en-US" sz="2400" dirty="0"/>
            </a:p>
          </p:txBody>
        </p:sp>
        <p:sp>
          <p:nvSpPr>
            <p:cNvPr id="16" name="テキスト ボックス 15"/>
            <p:cNvSpPr txBox="1"/>
            <p:nvPr/>
          </p:nvSpPr>
          <p:spPr>
            <a:xfrm>
              <a:off x="5267545" y="1736883"/>
              <a:ext cx="278892" cy="461665"/>
            </a:xfrm>
            <a:prstGeom prst="rect">
              <a:avLst/>
            </a:prstGeom>
            <a:noFill/>
          </p:spPr>
          <p:txBody>
            <a:bodyPr wrap="none" rtlCol="0" anchor="ctr">
              <a:spAutoFit/>
            </a:bodyPr>
            <a:lstStyle/>
            <a:p>
              <a:pPr algn="ctr"/>
              <a:r>
                <a:rPr lang="en-US" altLang="ja-JP" sz="2400" dirty="0" smtClean="0"/>
                <a:t>-</a:t>
              </a:r>
              <a:endParaRPr kumimoji="1" lang="ja-JP" altLang="en-US" sz="2400" dirty="0"/>
            </a:p>
          </p:txBody>
        </p:sp>
        <p:cxnSp>
          <p:nvCxnSpPr>
            <p:cNvPr id="17" name="直線矢印コネクタ 16"/>
            <p:cNvCxnSpPr/>
            <p:nvPr/>
          </p:nvCxnSpPr>
          <p:spPr>
            <a:xfrm rot="16200000" flipV="1">
              <a:off x="5111829" y="1658406"/>
              <a:ext cx="203959" cy="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rot="16200000" flipV="1">
              <a:off x="4967830" y="2230440"/>
              <a:ext cx="491959" cy="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rot="5400000" flipH="1" flipV="1">
              <a:off x="4800628" y="2171788"/>
              <a:ext cx="609264" cy="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円/楕円 19"/>
            <p:cNvSpPr/>
            <p:nvPr/>
          </p:nvSpPr>
          <p:spPr>
            <a:xfrm>
              <a:off x="5192098" y="1541585"/>
              <a:ext cx="46499" cy="47410"/>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5088903" y="1845788"/>
              <a:ext cx="46499" cy="47410"/>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551821" y="2476420"/>
              <a:ext cx="1210588" cy="707886"/>
            </a:xfrm>
            <a:prstGeom prst="rect">
              <a:avLst/>
            </a:prstGeom>
            <a:noFill/>
            <a:ln w="25400">
              <a:solidFill>
                <a:schemeClr val="tx1"/>
              </a:solidFill>
              <a:prstDash val="solid"/>
            </a:ln>
          </p:spPr>
          <p:txBody>
            <a:bodyPr wrap="none" rtlCol="0">
              <a:spAutoFit/>
            </a:bodyPr>
            <a:lstStyle/>
            <a:p>
              <a:pPr algn="ctr"/>
              <a:r>
                <a:rPr lang="ja-JP" altLang="en-US" sz="2000" dirty="0" smtClean="0"/>
                <a:t>テスター</a:t>
              </a:r>
              <a:endParaRPr lang="en-US" altLang="ja-JP" sz="2000" dirty="0" smtClean="0"/>
            </a:p>
            <a:p>
              <a:pPr algn="ctr"/>
              <a:r>
                <a:rPr lang="ja-JP" altLang="en-US" sz="2000" dirty="0" smtClean="0"/>
                <a:t>（電圧計）</a:t>
              </a:r>
              <a:endParaRPr lang="en-US" altLang="ja-JP" sz="2400" dirty="0" smtClean="0"/>
            </a:p>
          </p:txBody>
        </p:sp>
        <p:sp>
          <p:nvSpPr>
            <p:cNvPr id="23" name="テキスト ボックス 22"/>
            <p:cNvSpPr txBox="1"/>
            <p:nvPr/>
          </p:nvSpPr>
          <p:spPr>
            <a:xfrm>
              <a:off x="2816841" y="1385246"/>
              <a:ext cx="543739" cy="323165"/>
            </a:xfrm>
            <a:prstGeom prst="rect">
              <a:avLst/>
            </a:prstGeom>
            <a:noFill/>
          </p:spPr>
          <p:txBody>
            <a:bodyPr wrap="none" rtlCol="0">
              <a:spAutoFit/>
            </a:bodyPr>
            <a:lstStyle/>
            <a:p>
              <a:pPr algn="ctr"/>
              <a:r>
                <a:rPr lang="en-US" altLang="ja-JP" sz="1500" dirty="0" smtClean="0"/>
                <a:t>FMC</a:t>
              </a:r>
              <a:endParaRPr kumimoji="1" lang="en-US" altLang="ja-JP" sz="1500" dirty="0" smtClean="0"/>
            </a:p>
          </p:txBody>
        </p:sp>
        <p:sp>
          <p:nvSpPr>
            <p:cNvPr id="24" name="テキスト ボックス 23"/>
            <p:cNvSpPr txBox="1"/>
            <p:nvPr/>
          </p:nvSpPr>
          <p:spPr>
            <a:xfrm>
              <a:off x="5860167" y="1834359"/>
              <a:ext cx="601810" cy="369332"/>
            </a:xfrm>
            <a:prstGeom prst="rect">
              <a:avLst/>
            </a:prstGeom>
            <a:noFill/>
          </p:spPr>
          <p:txBody>
            <a:bodyPr wrap="none" rtlCol="0" anchor="ctr">
              <a:spAutoFit/>
            </a:bodyPr>
            <a:lstStyle/>
            <a:p>
              <a:pPr algn="ctr"/>
              <a:r>
                <a:rPr kumimoji="1" lang="en-US" altLang="ja-JP" dirty="0" smtClean="0"/>
                <a:t>12 V</a:t>
              </a:r>
              <a:endParaRPr kumimoji="1" lang="ja-JP" altLang="en-US" dirty="0"/>
            </a:p>
          </p:txBody>
        </p:sp>
      </p:grpSp>
      <p:sp>
        <p:nvSpPr>
          <p:cNvPr id="33" name="テキスト ボックス 32"/>
          <p:cNvSpPr txBox="1"/>
          <p:nvPr/>
        </p:nvSpPr>
        <p:spPr>
          <a:xfrm>
            <a:off x="835838" y="1476346"/>
            <a:ext cx="6044017" cy="1692771"/>
          </a:xfrm>
          <a:prstGeom prst="rect">
            <a:avLst/>
          </a:prstGeom>
          <a:noFill/>
        </p:spPr>
        <p:txBody>
          <a:bodyPr wrap="none" rtlCol="0">
            <a:spAutoFit/>
          </a:bodyPr>
          <a:lstStyle/>
          <a:p>
            <a:r>
              <a:rPr lang="ja-JP" altLang="en-US" sz="2400" dirty="0" smtClean="0"/>
              <a:t>評価方法</a:t>
            </a:r>
            <a:r>
              <a:rPr lang="en-US" altLang="ja-JP" sz="2400" dirty="0" smtClean="0"/>
              <a:t>:</a:t>
            </a:r>
          </a:p>
          <a:p>
            <a:r>
              <a:rPr lang="en-US" altLang="ja-JP" sz="2000" dirty="0" smtClean="0"/>
              <a:t>    1. </a:t>
            </a:r>
            <a:r>
              <a:rPr lang="ja-JP" altLang="en-US" sz="2000" dirty="0" smtClean="0"/>
              <a:t>デジタル基板に定電圧源（</a:t>
            </a:r>
            <a:r>
              <a:rPr lang="en-US" altLang="ja-JP" sz="2000" dirty="0" smtClean="0"/>
              <a:t>12 V</a:t>
            </a:r>
            <a:r>
              <a:rPr lang="ja-JP" altLang="en-US" sz="2000" dirty="0" smtClean="0"/>
              <a:t>）で電力を供給する</a:t>
            </a:r>
            <a:endParaRPr lang="en-US" altLang="ja-JP" sz="2000" dirty="0" smtClean="0"/>
          </a:p>
          <a:p>
            <a:r>
              <a:rPr lang="en-US" altLang="ja-JP" sz="2000" dirty="0" smtClean="0"/>
              <a:t>    2. </a:t>
            </a:r>
            <a:r>
              <a:rPr lang="ja-JP" altLang="en-US" sz="2000" dirty="0" smtClean="0"/>
              <a:t>読み出し系をオペレーション（</a:t>
            </a:r>
            <a:r>
              <a:rPr lang="en-US" altLang="ja-JP" sz="2000" dirty="0" smtClean="0"/>
              <a:t>idle, mux1, mux32</a:t>
            </a:r>
            <a:r>
              <a:rPr lang="ja-JP" altLang="en-US" sz="2000" dirty="0" smtClean="0"/>
              <a:t>）</a:t>
            </a:r>
            <a:endParaRPr lang="en-US" altLang="ja-JP" sz="2000" dirty="0" smtClean="0"/>
          </a:p>
          <a:p>
            <a:r>
              <a:rPr lang="en-US" altLang="ja-JP" sz="2000" dirty="0" smtClean="0"/>
              <a:t>    3. </a:t>
            </a:r>
            <a:r>
              <a:rPr lang="ja-JP" altLang="en-US" sz="2000" dirty="0" smtClean="0"/>
              <a:t>デジタル基板に流れる電流量を測る</a:t>
            </a:r>
            <a:endParaRPr lang="en-US" altLang="ja-JP" sz="2000" dirty="0" smtClean="0"/>
          </a:p>
          <a:p>
            <a:r>
              <a:rPr lang="en-US" altLang="ja-JP" sz="2000" dirty="0" smtClean="0"/>
              <a:t>    4. </a:t>
            </a:r>
            <a:r>
              <a:rPr lang="ja-JP" altLang="en-US" sz="2000" dirty="0" smtClean="0"/>
              <a:t>デジタル基板のみの電流量を差し引く</a:t>
            </a:r>
            <a:endParaRPr kumimoji="1" lang="ja-JP" altLang="en-US" sz="2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消費電力の評価</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36</a:t>
            </a:fld>
            <a:endParaRPr lang="ja-JP" altLang="en-US"/>
          </a:p>
        </p:txBody>
      </p:sp>
      <p:pic>
        <p:nvPicPr>
          <p:cNvPr id="28" name="図 27" descr="05 - 1.jpg"/>
          <p:cNvPicPr>
            <a:picLocks noChangeAspect="1"/>
          </p:cNvPicPr>
          <p:nvPr/>
        </p:nvPicPr>
        <p:blipFill>
          <a:blip r:embed="rId2"/>
          <a:stretch>
            <a:fillRect/>
          </a:stretch>
        </p:blipFill>
        <p:spPr>
          <a:xfrm>
            <a:off x="1189434" y="1289793"/>
            <a:ext cx="6695985" cy="5021985"/>
          </a:xfrm>
          <a:prstGeom prst="rect">
            <a:avLst/>
          </a:prstGeom>
        </p:spPr>
      </p:pic>
      <p:sp>
        <p:nvSpPr>
          <p:cNvPr id="27" name="テキスト ボックス 26"/>
          <p:cNvSpPr txBox="1"/>
          <p:nvPr/>
        </p:nvSpPr>
        <p:spPr>
          <a:xfrm>
            <a:off x="1558506" y="2881877"/>
            <a:ext cx="1415772" cy="461665"/>
          </a:xfrm>
          <a:prstGeom prst="rect">
            <a:avLst/>
          </a:prstGeom>
          <a:solidFill>
            <a:schemeClr val="bg1"/>
          </a:solidFill>
          <a:ln w="25400">
            <a:solidFill>
              <a:srgbClr val="FF0000"/>
            </a:solidFill>
          </a:ln>
        </p:spPr>
        <p:txBody>
          <a:bodyPr wrap="none" rtlCol="0">
            <a:spAutoFit/>
          </a:bodyPr>
          <a:lstStyle/>
          <a:p>
            <a:r>
              <a:rPr lang="ja-JP" altLang="en-US" sz="2400" dirty="0" smtClean="0"/>
              <a:t>直流電源</a:t>
            </a:r>
            <a:endParaRPr kumimoji="1" lang="ja-JP" altLang="en-US" sz="2400" dirty="0"/>
          </a:p>
        </p:txBody>
      </p:sp>
      <p:sp>
        <p:nvSpPr>
          <p:cNvPr id="29" name="テキスト ボックス 28"/>
          <p:cNvSpPr txBox="1"/>
          <p:nvPr/>
        </p:nvSpPr>
        <p:spPr>
          <a:xfrm>
            <a:off x="3155195" y="4922696"/>
            <a:ext cx="2497799" cy="461665"/>
          </a:xfrm>
          <a:prstGeom prst="rect">
            <a:avLst/>
          </a:prstGeom>
          <a:solidFill>
            <a:schemeClr val="bg1"/>
          </a:solidFill>
          <a:ln w="25400">
            <a:solidFill>
              <a:srgbClr val="FF0000"/>
            </a:solidFill>
          </a:ln>
        </p:spPr>
        <p:txBody>
          <a:bodyPr wrap="none" rtlCol="0">
            <a:spAutoFit/>
          </a:bodyPr>
          <a:lstStyle/>
          <a:p>
            <a:r>
              <a:rPr lang="ja-JP" altLang="en-US" sz="2400" dirty="0" smtClean="0"/>
              <a:t>テスター（電圧計）</a:t>
            </a:r>
            <a:endParaRPr kumimoji="1" lang="ja-JP" altLang="en-US" sz="2400" dirty="0"/>
          </a:p>
        </p:txBody>
      </p:sp>
      <p:sp>
        <p:nvSpPr>
          <p:cNvPr id="30" name="テキスト ボックス 29"/>
          <p:cNvSpPr txBox="1"/>
          <p:nvPr/>
        </p:nvSpPr>
        <p:spPr>
          <a:xfrm>
            <a:off x="3285887" y="2800172"/>
            <a:ext cx="1921920" cy="461665"/>
          </a:xfrm>
          <a:prstGeom prst="rect">
            <a:avLst/>
          </a:prstGeom>
          <a:solidFill>
            <a:schemeClr val="bg1"/>
          </a:solidFill>
          <a:ln w="25400">
            <a:solidFill>
              <a:srgbClr val="FF0000"/>
            </a:solidFill>
          </a:ln>
        </p:spPr>
        <p:txBody>
          <a:bodyPr wrap="none" rtlCol="0">
            <a:spAutoFit/>
          </a:bodyPr>
          <a:lstStyle/>
          <a:p>
            <a:r>
              <a:rPr lang="ja-JP" altLang="en-US" sz="2400" dirty="0" smtClean="0"/>
              <a:t>アナログ基板</a:t>
            </a:r>
            <a:endParaRPr kumimoji="1" lang="ja-JP" altLang="en-US" sz="2400" dirty="0"/>
          </a:p>
        </p:txBody>
      </p:sp>
      <p:sp>
        <p:nvSpPr>
          <p:cNvPr id="31" name="テキスト ボックス 30"/>
          <p:cNvSpPr txBox="1"/>
          <p:nvPr/>
        </p:nvSpPr>
        <p:spPr>
          <a:xfrm>
            <a:off x="6727357" y="4724431"/>
            <a:ext cx="1915909" cy="461665"/>
          </a:xfrm>
          <a:prstGeom prst="rect">
            <a:avLst/>
          </a:prstGeom>
          <a:solidFill>
            <a:schemeClr val="bg1"/>
          </a:solidFill>
          <a:ln w="25400">
            <a:solidFill>
              <a:srgbClr val="FF0000"/>
            </a:solidFill>
          </a:ln>
        </p:spPr>
        <p:txBody>
          <a:bodyPr wrap="none" rtlCol="0">
            <a:spAutoFit/>
          </a:bodyPr>
          <a:lstStyle/>
          <a:p>
            <a:r>
              <a:rPr lang="ja-JP" altLang="en-US" sz="2400" dirty="0" smtClean="0"/>
              <a:t>デジタル基板</a:t>
            </a:r>
            <a:endParaRPr kumimoji="1" lang="ja-JP" altLang="en-US"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消費電力の評価</a:t>
            </a:r>
            <a:r>
              <a:rPr lang="en-US" altLang="ja-JP" dirty="0" smtClean="0"/>
              <a:t> – </a:t>
            </a:r>
            <a:r>
              <a:rPr lang="ja-JP" altLang="en-US" dirty="0" smtClean="0"/>
              <a:t>結果</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37</a:t>
            </a:fld>
            <a:endParaRPr lang="ja-JP" altLang="en-US"/>
          </a:p>
        </p:txBody>
      </p:sp>
      <p:pic>
        <p:nvPicPr>
          <p:cNvPr id="12" name="図 11" descr="ss 2015-01-22 19.11.37.png"/>
          <p:cNvPicPr>
            <a:picLocks noChangeAspect="1"/>
          </p:cNvPicPr>
          <p:nvPr/>
        </p:nvPicPr>
        <p:blipFill>
          <a:blip r:embed="rId2"/>
          <a:stretch>
            <a:fillRect/>
          </a:stretch>
        </p:blipFill>
        <p:spPr>
          <a:xfrm>
            <a:off x="683865" y="1978995"/>
            <a:ext cx="7600872" cy="2127873"/>
          </a:xfrm>
          <a:prstGeom prst="rect">
            <a:avLst/>
          </a:prstGeom>
        </p:spPr>
      </p:pic>
      <p:sp>
        <p:nvSpPr>
          <p:cNvPr id="13" name="テキスト ボックス 12"/>
          <p:cNvSpPr txBox="1"/>
          <p:nvPr/>
        </p:nvSpPr>
        <p:spPr>
          <a:xfrm>
            <a:off x="689148" y="4706414"/>
            <a:ext cx="7737014" cy="1446550"/>
          </a:xfrm>
          <a:prstGeom prst="rect">
            <a:avLst/>
          </a:prstGeom>
          <a:noFill/>
          <a:ln w="25400">
            <a:solidFill>
              <a:srgbClr val="FF0000"/>
            </a:solidFill>
          </a:ln>
        </p:spPr>
        <p:txBody>
          <a:bodyPr wrap="none" rtlCol="0">
            <a:spAutoFit/>
          </a:bodyPr>
          <a:lstStyle/>
          <a:p>
            <a:pPr algn="ctr"/>
            <a:r>
              <a:rPr kumimoji="1" lang="ja-JP" altLang="en-US" sz="3200" dirty="0" smtClean="0"/>
              <a:t>「読み出し多重度</a:t>
            </a:r>
            <a:r>
              <a:rPr kumimoji="1" lang="en-US" altLang="ja-JP" sz="3200" dirty="0" smtClean="0"/>
              <a:t> 32</a:t>
            </a:r>
            <a:r>
              <a:rPr kumimoji="1" lang="ja-JP" altLang="en-US" sz="3200" dirty="0" smtClean="0"/>
              <a:t>」において、消費電力は</a:t>
            </a:r>
            <a:endParaRPr kumimoji="1" lang="en-US" altLang="ja-JP" sz="3200" dirty="0" smtClean="0"/>
          </a:p>
          <a:p>
            <a:pPr algn="ctr"/>
            <a:r>
              <a:rPr kumimoji="1" lang="ja-JP" altLang="en-US" sz="3200" dirty="0" smtClean="0"/>
              <a:t>目標値である「従来の半分」を達成できた！</a:t>
            </a:r>
            <a:endParaRPr kumimoji="1" lang="en-US" altLang="ja-JP" sz="3200" dirty="0" smtClean="0"/>
          </a:p>
          <a:p>
            <a:pPr algn="ctr"/>
            <a:r>
              <a:rPr lang="ja-JP" altLang="en-US" sz="2400" dirty="0" smtClean="0"/>
              <a:t>（待機状態においては、従来のおよそ</a:t>
            </a:r>
            <a:r>
              <a:rPr lang="en-US" altLang="ja-JP" sz="2400" dirty="0" smtClean="0"/>
              <a:t> 30%</a:t>
            </a:r>
            <a:r>
              <a:rPr lang="ja-JP" altLang="en-US" sz="2400" dirty="0" smtClean="0"/>
              <a:t>！）</a:t>
            </a:r>
            <a:endParaRPr kumimoji="1" lang="en-US" altLang="ja-JP" sz="2400" dirty="0" smtClean="0"/>
          </a:p>
        </p:txBody>
      </p:sp>
      <p:sp>
        <p:nvSpPr>
          <p:cNvPr id="14" name="円/楕円 13"/>
          <p:cNvSpPr/>
          <p:nvPr/>
        </p:nvSpPr>
        <p:spPr>
          <a:xfrm>
            <a:off x="6294682" y="3620469"/>
            <a:ext cx="703551" cy="362099"/>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基板上</a:t>
            </a:r>
            <a:r>
              <a:rPr lang="en-US" altLang="ja-JP" dirty="0" smtClean="0"/>
              <a:t> IC </a:t>
            </a:r>
            <a:r>
              <a:rPr lang="ja-JP" altLang="en-US" dirty="0" smtClean="0"/>
              <a:t>の発熱量の評価</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38</a:t>
            </a:fld>
            <a:endParaRPr lang="ja-JP" altLang="en-US"/>
          </a:p>
        </p:txBody>
      </p:sp>
      <p:pic>
        <p:nvPicPr>
          <p:cNvPr id="10" name="図 9" descr="A0026_FR.JPG"/>
          <p:cNvPicPr>
            <a:picLocks noChangeAspect="1"/>
          </p:cNvPicPr>
          <p:nvPr/>
        </p:nvPicPr>
        <p:blipFill>
          <a:blip r:embed="rId2"/>
          <a:stretch>
            <a:fillRect/>
          </a:stretch>
        </p:blipFill>
        <p:spPr>
          <a:xfrm>
            <a:off x="4731350" y="3296361"/>
            <a:ext cx="4064000" cy="3048000"/>
          </a:xfrm>
          <a:prstGeom prst="rect">
            <a:avLst/>
          </a:prstGeom>
          <a:ln w="25400">
            <a:solidFill>
              <a:srgbClr val="FF0000"/>
            </a:solidFill>
          </a:ln>
        </p:spPr>
      </p:pic>
      <p:pic>
        <p:nvPicPr>
          <p:cNvPr id="11" name="図 10" descr="A0026_VB.JPG"/>
          <p:cNvPicPr>
            <a:picLocks noChangeAspect="1"/>
          </p:cNvPicPr>
          <p:nvPr/>
        </p:nvPicPr>
        <p:blipFill>
          <a:blip r:embed="rId3"/>
          <a:stretch>
            <a:fillRect/>
          </a:stretch>
        </p:blipFill>
        <p:spPr>
          <a:xfrm>
            <a:off x="432242" y="3296361"/>
            <a:ext cx="4079990" cy="3059989"/>
          </a:xfrm>
          <a:prstGeom prst="rect">
            <a:avLst/>
          </a:prstGeom>
        </p:spPr>
      </p:pic>
      <p:sp>
        <p:nvSpPr>
          <p:cNvPr id="12" name="正方形/長方形 11"/>
          <p:cNvSpPr/>
          <p:nvPr/>
        </p:nvSpPr>
        <p:spPr>
          <a:xfrm>
            <a:off x="944387" y="3973132"/>
            <a:ext cx="2499540" cy="1787177"/>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V="1">
            <a:off x="3443927" y="3296361"/>
            <a:ext cx="1287423" cy="67677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a:xfrm>
            <a:off x="3443927" y="5760311"/>
            <a:ext cx="1287423" cy="58405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88478" y="1476346"/>
            <a:ext cx="7415211" cy="1138773"/>
          </a:xfrm>
          <a:prstGeom prst="rect">
            <a:avLst/>
          </a:prstGeom>
          <a:noFill/>
        </p:spPr>
        <p:txBody>
          <a:bodyPr wrap="none" rtlCol="0">
            <a:spAutoFit/>
          </a:bodyPr>
          <a:lstStyle/>
          <a:p>
            <a:r>
              <a:rPr lang="ja-JP" altLang="en-US" sz="2400" dirty="0" smtClean="0"/>
              <a:t>赤外線サーモグラフィ</a:t>
            </a:r>
            <a:r>
              <a:rPr lang="en-US" altLang="ja-JP" sz="2400" baseline="30000" dirty="0" smtClean="0"/>
              <a:t>[*]</a:t>
            </a:r>
            <a:r>
              <a:rPr lang="ja-JP" altLang="en-US" sz="2400" dirty="0" smtClean="0"/>
              <a:t>を使って基板表面の温度を測定</a:t>
            </a:r>
            <a:r>
              <a:rPr lang="en-US" altLang="ja-JP" sz="2400" dirty="0" smtClean="0"/>
              <a:t>:</a:t>
            </a:r>
          </a:p>
          <a:p>
            <a:r>
              <a:rPr lang="en-US" altLang="ja-JP" sz="2400" dirty="0" smtClean="0"/>
              <a:t>    </a:t>
            </a:r>
            <a:r>
              <a:rPr lang="en-US" altLang="ja-JP" sz="2000" dirty="0" smtClean="0"/>
              <a:t>- RHEA </a:t>
            </a:r>
            <a:r>
              <a:rPr lang="ja-JP" altLang="en-US" sz="2000" dirty="0" smtClean="0"/>
              <a:t>と</a:t>
            </a:r>
            <a:r>
              <a:rPr lang="en-US" altLang="ja-JP" sz="2000" dirty="0" smtClean="0"/>
              <a:t> FMC150 </a:t>
            </a:r>
            <a:r>
              <a:rPr lang="ja-JP" altLang="en-US" sz="2000" dirty="0" smtClean="0"/>
              <a:t>を「読み出し多重度</a:t>
            </a:r>
            <a:r>
              <a:rPr lang="en-US" altLang="ja-JP" sz="2000" dirty="0" smtClean="0"/>
              <a:t> 32</a:t>
            </a:r>
            <a:r>
              <a:rPr lang="ja-JP" altLang="en-US" sz="2000" dirty="0" smtClean="0"/>
              <a:t>」に設定し、</a:t>
            </a:r>
            <a:endParaRPr lang="en-US" altLang="ja-JP" sz="2000" dirty="0" smtClean="0"/>
          </a:p>
          <a:p>
            <a:r>
              <a:rPr lang="en-US" altLang="ja-JP" sz="2000" dirty="0" smtClean="0"/>
              <a:t>      </a:t>
            </a:r>
            <a:r>
              <a:rPr lang="ja-JP" altLang="en-US" sz="2000" dirty="0" smtClean="0"/>
              <a:t>それぞれについてファンあり／なしの温度を計測</a:t>
            </a:r>
            <a:endParaRPr kumimoji="1" lang="ja-JP" altLang="en-US" sz="2000" dirty="0"/>
          </a:p>
        </p:txBody>
      </p:sp>
      <p:sp>
        <p:nvSpPr>
          <p:cNvPr id="20" name="テキスト ボックス 19"/>
          <p:cNvSpPr txBox="1"/>
          <p:nvPr/>
        </p:nvSpPr>
        <p:spPr>
          <a:xfrm>
            <a:off x="6458734" y="2952727"/>
            <a:ext cx="2339453" cy="307777"/>
          </a:xfrm>
          <a:prstGeom prst="rect">
            <a:avLst/>
          </a:prstGeom>
          <a:noFill/>
        </p:spPr>
        <p:txBody>
          <a:bodyPr wrap="none" rtlCol="0">
            <a:spAutoFit/>
          </a:bodyPr>
          <a:lstStyle/>
          <a:p>
            <a:r>
              <a:rPr kumimoji="1" lang="en-US" altLang="ja-JP" sz="1400" dirty="0" smtClean="0">
                <a:latin typeface="Courier"/>
                <a:cs typeface="Courier"/>
              </a:rPr>
              <a:t>[*]: </a:t>
            </a:r>
            <a:r>
              <a:rPr kumimoji="1" lang="en-US" altLang="ja-JP" sz="1400" dirty="0" err="1" smtClean="0">
                <a:latin typeface="Courier"/>
                <a:cs typeface="Courier"/>
              </a:rPr>
              <a:t>Keysight</a:t>
            </a:r>
            <a:r>
              <a:rPr kumimoji="1" lang="en-US" altLang="ja-JP" sz="1400" dirty="0" smtClean="0">
                <a:latin typeface="Courier"/>
                <a:cs typeface="Courier"/>
              </a:rPr>
              <a:t> U5855A</a:t>
            </a:r>
            <a:endParaRPr kumimoji="1" lang="ja-JP" altLang="en-US" sz="1400" dirty="0">
              <a:latin typeface="Courier"/>
              <a:cs typeface="Courier"/>
            </a:endParaRPr>
          </a:p>
        </p:txBody>
      </p:sp>
      <p:pic>
        <p:nvPicPr>
          <p:cNvPr id="21" name="図 20" descr="ss 2015-01-24 16.12.45.png"/>
          <p:cNvPicPr>
            <a:picLocks noChangeAspect="1"/>
          </p:cNvPicPr>
          <p:nvPr/>
        </p:nvPicPr>
        <p:blipFill>
          <a:blip r:embed="rId4"/>
          <a:stretch>
            <a:fillRect/>
          </a:stretch>
        </p:blipFill>
        <p:spPr>
          <a:xfrm>
            <a:off x="7860269" y="1154784"/>
            <a:ext cx="814286" cy="18000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基板上</a:t>
            </a:r>
            <a:r>
              <a:rPr lang="en-US" altLang="ja-JP" dirty="0" smtClean="0"/>
              <a:t> IC </a:t>
            </a:r>
            <a:r>
              <a:rPr lang="ja-JP" altLang="en-US" dirty="0" smtClean="0"/>
              <a:t>の発熱量の評価</a:t>
            </a:r>
            <a:r>
              <a:rPr lang="en-US" altLang="ja-JP" dirty="0" smtClean="0"/>
              <a:t> – </a:t>
            </a:r>
            <a:r>
              <a:rPr lang="ja-JP" altLang="en-US" dirty="0" smtClean="0"/>
              <a:t>結果</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39</a:t>
            </a:fld>
            <a:endParaRPr lang="ja-JP" altLang="en-US"/>
          </a:p>
        </p:txBody>
      </p:sp>
      <p:pic>
        <p:nvPicPr>
          <p:cNvPr id="6" name="図 5" descr="A0022_FR.JPG"/>
          <p:cNvPicPr>
            <a:picLocks noChangeAspect="1"/>
          </p:cNvPicPr>
          <p:nvPr/>
        </p:nvPicPr>
        <p:blipFill>
          <a:blip r:embed="rId2"/>
          <a:stretch>
            <a:fillRect/>
          </a:stretch>
        </p:blipFill>
        <p:spPr>
          <a:xfrm>
            <a:off x="1158909" y="3914942"/>
            <a:ext cx="3343998" cy="2507998"/>
          </a:xfrm>
          <a:prstGeom prst="rect">
            <a:avLst/>
          </a:prstGeom>
        </p:spPr>
      </p:pic>
      <p:pic>
        <p:nvPicPr>
          <p:cNvPr id="7" name="図 6" descr="A0023_FR.JPG"/>
          <p:cNvPicPr>
            <a:picLocks noChangeAspect="1"/>
          </p:cNvPicPr>
          <p:nvPr/>
        </p:nvPicPr>
        <p:blipFill>
          <a:blip r:embed="rId3"/>
          <a:stretch>
            <a:fillRect/>
          </a:stretch>
        </p:blipFill>
        <p:spPr>
          <a:xfrm>
            <a:off x="1158909" y="1302063"/>
            <a:ext cx="3343998" cy="2507998"/>
          </a:xfrm>
          <a:prstGeom prst="rect">
            <a:avLst/>
          </a:prstGeom>
        </p:spPr>
      </p:pic>
      <p:pic>
        <p:nvPicPr>
          <p:cNvPr id="8" name="図 7" descr="A0024_FR.JPG"/>
          <p:cNvPicPr>
            <a:picLocks noChangeAspect="1"/>
          </p:cNvPicPr>
          <p:nvPr/>
        </p:nvPicPr>
        <p:blipFill>
          <a:blip r:embed="rId4"/>
          <a:stretch>
            <a:fillRect/>
          </a:stretch>
        </p:blipFill>
        <p:spPr>
          <a:xfrm>
            <a:off x="4616751" y="1303220"/>
            <a:ext cx="3343998" cy="2507998"/>
          </a:xfrm>
          <a:prstGeom prst="rect">
            <a:avLst/>
          </a:prstGeom>
        </p:spPr>
      </p:pic>
      <p:pic>
        <p:nvPicPr>
          <p:cNvPr id="9" name="図 8" descr="A0025_FR.JPG"/>
          <p:cNvPicPr>
            <a:picLocks noChangeAspect="1"/>
          </p:cNvPicPr>
          <p:nvPr/>
        </p:nvPicPr>
        <p:blipFill>
          <a:blip r:embed="rId5"/>
          <a:stretch>
            <a:fillRect/>
          </a:stretch>
        </p:blipFill>
        <p:spPr>
          <a:xfrm>
            <a:off x="4616751" y="3914942"/>
            <a:ext cx="3343998" cy="2507998"/>
          </a:xfrm>
          <a:prstGeom prst="rect">
            <a:avLst/>
          </a:prstGeom>
        </p:spPr>
      </p:pic>
      <p:sp>
        <p:nvSpPr>
          <p:cNvPr id="10" name="テキスト ボックス 9"/>
          <p:cNvSpPr txBox="1"/>
          <p:nvPr/>
        </p:nvSpPr>
        <p:spPr>
          <a:xfrm>
            <a:off x="1169374" y="3400252"/>
            <a:ext cx="2286879" cy="400110"/>
          </a:xfrm>
          <a:prstGeom prst="rect">
            <a:avLst/>
          </a:prstGeom>
          <a:solidFill>
            <a:schemeClr val="bg1"/>
          </a:solidFill>
          <a:ln w="25400">
            <a:solidFill>
              <a:srgbClr val="FF0000"/>
            </a:solidFill>
          </a:ln>
        </p:spPr>
        <p:txBody>
          <a:bodyPr wrap="none" rtlCol="0" anchor="ctr">
            <a:spAutoFit/>
          </a:bodyPr>
          <a:lstStyle/>
          <a:p>
            <a:pPr algn="ctr"/>
            <a:r>
              <a:rPr lang="en-US" altLang="ja-JP" sz="2000" dirty="0" smtClean="0"/>
              <a:t>(a) FMC150 </a:t>
            </a:r>
            <a:r>
              <a:rPr lang="ja-JP" altLang="en-US" sz="1600" dirty="0" smtClean="0"/>
              <a:t>ファンあり</a:t>
            </a:r>
            <a:endParaRPr kumimoji="1" lang="ja-JP" altLang="en-US" sz="1600" dirty="0"/>
          </a:p>
        </p:txBody>
      </p:sp>
      <p:sp>
        <p:nvSpPr>
          <p:cNvPr id="11" name="テキスト ボックス 10"/>
          <p:cNvSpPr txBox="1"/>
          <p:nvPr/>
        </p:nvSpPr>
        <p:spPr>
          <a:xfrm>
            <a:off x="4630486" y="3401124"/>
            <a:ext cx="2294769" cy="400110"/>
          </a:xfrm>
          <a:prstGeom prst="rect">
            <a:avLst/>
          </a:prstGeom>
          <a:solidFill>
            <a:schemeClr val="bg1"/>
          </a:solidFill>
          <a:ln w="25400">
            <a:solidFill>
              <a:srgbClr val="FF0000"/>
            </a:solidFill>
          </a:ln>
        </p:spPr>
        <p:txBody>
          <a:bodyPr wrap="none" rtlCol="0" anchor="ctr">
            <a:spAutoFit/>
          </a:bodyPr>
          <a:lstStyle/>
          <a:p>
            <a:pPr algn="ctr"/>
            <a:r>
              <a:rPr lang="en-US" altLang="ja-JP" sz="2000" dirty="0" smtClean="0"/>
              <a:t>(</a:t>
            </a:r>
            <a:r>
              <a:rPr lang="en-US" altLang="ja-JP" sz="2000" dirty="0" err="1" smtClean="0"/>
              <a:t>b</a:t>
            </a:r>
            <a:r>
              <a:rPr lang="en-US" altLang="ja-JP" sz="2000" dirty="0" smtClean="0"/>
              <a:t>) FMC150 </a:t>
            </a:r>
            <a:r>
              <a:rPr lang="ja-JP" altLang="en-US" sz="1600" dirty="0" smtClean="0"/>
              <a:t>ファンなし</a:t>
            </a:r>
            <a:endParaRPr kumimoji="1" lang="ja-JP" altLang="en-US" sz="1600" dirty="0"/>
          </a:p>
        </p:txBody>
      </p:sp>
      <p:sp>
        <p:nvSpPr>
          <p:cNvPr id="12" name="テキスト ボックス 11"/>
          <p:cNvSpPr txBox="1"/>
          <p:nvPr/>
        </p:nvSpPr>
        <p:spPr>
          <a:xfrm>
            <a:off x="1172255" y="6003640"/>
            <a:ext cx="1978551" cy="400110"/>
          </a:xfrm>
          <a:prstGeom prst="rect">
            <a:avLst/>
          </a:prstGeom>
          <a:solidFill>
            <a:schemeClr val="bg1"/>
          </a:solidFill>
          <a:ln w="25400">
            <a:solidFill>
              <a:srgbClr val="008000"/>
            </a:solidFill>
          </a:ln>
        </p:spPr>
        <p:txBody>
          <a:bodyPr wrap="none" rtlCol="0" anchor="ctr">
            <a:spAutoFit/>
          </a:bodyPr>
          <a:lstStyle/>
          <a:p>
            <a:pPr algn="ctr"/>
            <a:r>
              <a:rPr lang="en-US" altLang="ja-JP" sz="2000" dirty="0" smtClean="0"/>
              <a:t>(</a:t>
            </a:r>
            <a:r>
              <a:rPr lang="en-US" altLang="ja-JP" sz="2000" dirty="0" err="1" smtClean="0"/>
              <a:t>c</a:t>
            </a:r>
            <a:r>
              <a:rPr lang="en-US" altLang="ja-JP" sz="2000" dirty="0" smtClean="0"/>
              <a:t>) RHEA </a:t>
            </a:r>
            <a:r>
              <a:rPr lang="ja-JP" altLang="en-US" sz="1600" dirty="0" smtClean="0"/>
              <a:t>ファンあり</a:t>
            </a:r>
            <a:endParaRPr kumimoji="1" lang="ja-JP" altLang="en-US" sz="1600" dirty="0"/>
          </a:p>
        </p:txBody>
      </p:sp>
      <p:sp>
        <p:nvSpPr>
          <p:cNvPr id="13" name="テキスト ボックス 12"/>
          <p:cNvSpPr txBox="1"/>
          <p:nvPr/>
        </p:nvSpPr>
        <p:spPr>
          <a:xfrm>
            <a:off x="4711470" y="1814980"/>
            <a:ext cx="868823" cy="369332"/>
          </a:xfrm>
          <a:prstGeom prst="rect">
            <a:avLst/>
          </a:prstGeom>
          <a:solidFill>
            <a:schemeClr val="bg1"/>
          </a:solidFill>
          <a:ln w="25400">
            <a:solidFill>
              <a:srgbClr val="FF0000"/>
            </a:solidFill>
          </a:ln>
        </p:spPr>
        <p:txBody>
          <a:bodyPr wrap="none" rtlCol="0" anchor="ctr">
            <a:spAutoFit/>
          </a:bodyPr>
          <a:lstStyle/>
          <a:p>
            <a:pPr algn="ctr"/>
            <a:r>
              <a:rPr lang="en-US" altLang="ja-JP" dirty="0" smtClean="0"/>
              <a:t>&gt; </a:t>
            </a:r>
            <a:r>
              <a:rPr kumimoji="1" lang="en-US" altLang="ja-JP" dirty="0" smtClean="0"/>
              <a:t>70 </a:t>
            </a:r>
            <a:r>
              <a:rPr lang="en-US" altLang="ja-JP" dirty="0" smtClean="0"/>
              <a:t>℃</a:t>
            </a:r>
            <a:endParaRPr kumimoji="1" lang="ja-JP" altLang="en-US" dirty="0"/>
          </a:p>
        </p:txBody>
      </p:sp>
      <p:sp>
        <p:nvSpPr>
          <p:cNvPr id="14" name="テキスト ボックス 13"/>
          <p:cNvSpPr txBox="1"/>
          <p:nvPr/>
        </p:nvSpPr>
        <p:spPr>
          <a:xfrm>
            <a:off x="4633041" y="6014496"/>
            <a:ext cx="2000843" cy="400110"/>
          </a:xfrm>
          <a:prstGeom prst="rect">
            <a:avLst/>
          </a:prstGeom>
          <a:solidFill>
            <a:schemeClr val="bg1"/>
          </a:solidFill>
          <a:ln w="25400">
            <a:solidFill>
              <a:srgbClr val="008000"/>
            </a:solidFill>
          </a:ln>
        </p:spPr>
        <p:txBody>
          <a:bodyPr wrap="none" rtlCol="0" anchor="ctr">
            <a:spAutoFit/>
          </a:bodyPr>
          <a:lstStyle/>
          <a:p>
            <a:pPr algn="ctr"/>
            <a:r>
              <a:rPr lang="en-US" altLang="ja-JP" sz="2000" dirty="0" smtClean="0"/>
              <a:t>(</a:t>
            </a:r>
            <a:r>
              <a:rPr lang="en-US" altLang="ja-JP" sz="2000" dirty="0" err="1" smtClean="0"/>
              <a:t>d</a:t>
            </a:r>
            <a:r>
              <a:rPr lang="en-US" altLang="ja-JP" sz="2000" dirty="0" smtClean="0"/>
              <a:t>) RHEA </a:t>
            </a:r>
            <a:r>
              <a:rPr lang="ja-JP" altLang="en-US" sz="1600" dirty="0" smtClean="0"/>
              <a:t>ファンなし</a:t>
            </a:r>
            <a:endParaRPr kumimoji="1" lang="ja-JP" altLang="en-US" sz="1600" dirty="0"/>
          </a:p>
        </p:txBody>
      </p:sp>
      <p:cxnSp>
        <p:nvCxnSpPr>
          <p:cNvPr id="15" name="直線矢印コネクタ 14"/>
          <p:cNvCxnSpPr>
            <a:stCxn id="13" idx="3"/>
          </p:cNvCxnSpPr>
          <p:nvPr/>
        </p:nvCxnSpPr>
        <p:spPr>
          <a:xfrm>
            <a:off x="5580293" y="1999646"/>
            <a:ext cx="867591" cy="1588"/>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1258875" y="1814191"/>
            <a:ext cx="868823" cy="369332"/>
          </a:xfrm>
          <a:prstGeom prst="rect">
            <a:avLst/>
          </a:prstGeom>
          <a:solidFill>
            <a:schemeClr val="bg1"/>
          </a:solidFill>
          <a:ln w="25400">
            <a:solidFill>
              <a:srgbClr val="FF0000"/>
            </a:solidFill>
          </a:ln>
        </p:spPr>
        <p:txBody>
          <a:bodyPr wrap="none" rtlCol="0" anchor="ctr">
            <a:spAutoFit/>
          </a:bodyPr>
          <a:lstStyle/>
          <a:p>
            <a:pPr algn="ctr"/>
            <a:r>
              <a:rPr lang="en-US" altLang="ja-JP" dirty="0" smtClean="0"/>
              <a:t>≈ 56</a:t>
            </a:r>
            <a:r>
              <a:rPr kumimoji="1" lang="en-US" altLang="ja-JP" dirty="0" smtClean="0"/>
              <a:t> </a:t>
            </a:r>
            <a:r>
              <a:rPr lang="en-US" altLang="ja-JP" dirty="0" smtClean="0"/>
              <a:t>℃</a:t>
            </a:r>
            <a:endParaRPr kumimoji="1" lang="ja-JP" altLang="en-US" dirty="0"/>
          </a:p>
        </p:txBody>
      </p:sp>
      <p:cxnSp>
        <p:nvCxnSpPr>
          <p:cNvPr id="17" name="直線矢印コネクタ 16"/>
          <p:cNvCxnSpPr>
            <a:stCxn id="16" idx="3"/>
          </p:cNvCxnSpPr>
          <p:nvPr/>
        </p:nvCxnSpPr>
        <p:spPr>
          <a:xfrm flipV="1">
            <a:off x="2127698" y="1943100"/>
            <a:ext cx="978777" cy="55757"/>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4735546" y="4433722"/>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38</a:t>
            </a:r>
            <a:r>
              <a:rPr kumimoji="1" lang="en-US" altLang="ja-JP" dirty="0" smtClean="0"/>
              <a:t> </a:t>
            </a:r>
            <a:r>
              <a:rPr lang="en-US" altLang="ja-JP" dirty="0" smtClean="0"/>
              <a:t>℃</a:t>
            </a:r>
            <a:endParaRPr kumimoji="1" lang="ja-JP" altLang="en-US" dirty="0"/>
          </a:p>
        </p:txBody>
      </p:sp>
      <p:sp>
        <p:nvSpPr>
          <p:cNvPr id="19" name="テキスト ボックス 18"/>
          <p:cNvSpPr txBox="1"/>
          <p:nvPr/>
        </p:nvSpPr>
        <p:spPr>
          <a:xfrm>
            <a:off x="1259603" y="4433722"/>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35</a:t>
            </a:r>
            <a:r>
              <a:rPr kumimoji="1" lang="en-US" altLang="ja-JP" dirty="0" smtClean="0"/>
              <a:t> </a:t>
            </a:r>
            <a:r>
              <a:rPr lang="en-US" altLang="ja-JP" dirty="0" smtClean="0"/>
              <a:t>℃</a:t>
            </a:r>
            <a:endParaRPr kumimoji="1" lang="ja-JP" altLang="en-US" dirty="0"/>
          </a:p>
        </p:txBody>
      </p:sp>
      <p:cxnSp>
        <p:nvCxnSpPr>
          <p:cNvPr id="20" name="直線矢印コネクタ 19"/>
          <p:cNvCxnSpPr>
            <a:stCxn id="19" idx="3"/>
          </p:cNvCxnSpPr>
          <p:nvPr/>
        </p:nvCxnSpPr>
        <p:spPr>
          <a:xfrm flipV="1">
            <a:off x="2128426" y="4433722"/>
            <a:ext cx="1050049" cy="18466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18" idx="3"/>
          </p:cNvCxnSpPr>
          <p:nvPr/>
        </p:nvCxnSpPr>
        <p:spPr>
          <a:xfrm flipV="1">
            <a:off x="5604369" y="4508500"/>
            <a:ext cx="1029515" cy="109888"/>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p:cNvSpPr txBox="1"/>
          <p:nvPr/>
        </p:nvSpPr>
        <p:spPr>
          <a:xfrm>
            <a:off x="6890322" y="4308146"/>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56</a:t>
            </a:r>
            <a:r>
              <a:rPr kumimoji="1" lang="en-US" altLang="ja-JP" dirty="0" smtClean="0"/>
              <a:t> </a:t>
            </a:r>
            <a:r>
              <a:rPr lang="en-US" altLang="ja-JP" dirty="0" smtClean="0"/>
              <a:t>℃</a:t>
            </a:r>
            <a:endParaRPr kumimoji="1" lang="ja-JP" altLang="en-US" dirty="0"/>
          </a:p>
        </p:txBody>
      </p:sp>
      <p:cxnSp>
        <p:nvCxnSpPr>
          <p:cNvPr id="23" name="直線矢印コネクタ 22"/>
          <p:cNvCxnSpPr>
            <a:stCxn id="22" idx="2"/>
          </p:cNvCxnSpPr>
          <p:nvPr/>
        </p:nvCxnSpPr>
        <p:spPr>
          <a:xfrm rot="16200000" flipH="1">
            <a:off x="6987971" y="5014240"/>
            <a:ext cx="912118" cy="23859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 name="図 31" descr="cl_gb.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163579" y="4221090"/>
            <a:ext cx="4481379" cy="2520000"/>
          </a:xfrm>
          <a:prstGeom prst="rect">
            <a:avLst/>
          </a:prstGeom>
        </p:spPr>
      </p:pic>
      <p:pic>
        <p:nvPicPr>
          <p:cNvPr id="21" name="図 20" descr="スクリーンショット 2014-04-22 14.33.20.png"/>
          <p:cNvPicPr>
            <a:picLocks noChangeAspect="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683"/>
          <a:stretch/>
        </p:blipFill>
        <p:spPr>
          <a:xfrm>
            <a:off x="120907" y="2859020"/>
            <a:ext cx="2816226" cy="3585329"/>
          </a:xfrm>
          <a:prstGeom prst="rect">
            <a:avLst/>
          </a:prstGeom>
        </p:spPr>
      </p:pic>
      <p:sp>
        <p:nvSpPr>
          <p:cNvPr id="2" name="タイトル 1"/>
          <p:cNvSpPr>
            <a:spLocks noGrp="1"/>
          </p:cNvSpPr>
          <p:nvPr>
            <p:ph type="title"/>
          </p:nvPr>
        </p:nvSpPr>
        <p:spPr/>
        <p:txBody>
          <a:bodyPr/>
          <a:lstStyle/>
          <a:p>
            <a:r>
              <a:rPr lang="en-US" altLang="ja-JP" dirty="0" smtClean="0"/>
              <a:t>GroundBIRD </a:t>
            </a:r>
            <a:r>
              <a:rPr lang="ja-JP" altLang="en-US" dirty="0" smtClean="0"/>
              <a:t>実験</a:t>
            </a:r>
            <a:endParaRPr lang="ja-JP" altLang="en-US"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pic>
        <p:nvPicPr>
          <p:cNvPr id="8" name="図 7"/>
          <p:cNvPicPr>
            <a:picLocks noChangeAspect="1"/>
          </p:cNvPicPr>
          <p:nvPr/>
        </p:nvPicPr>
        <p:blipFill>
          <a:blip r:embed="rId5"/>
          <a:stretch>
            <a:fillRect/>
          </a:stretch>
        </p:blipFill>
        <p:spPr>
          <a:xfrm>
            <a:off x="4451056" y="1855504"/>
            <a:ext cx="4533887" cy="2331450"/>
          </a:xfrm>
          <a:prstGeom prst="rect">
            <a:avLst/>
          </a:prstGeom>
        </p:spPr>
      </p:pic>
      <p:pic>
        <p:nvPicPr>
          <p:cNvPr id="9" name="図 8" descr="PastedGraphic-1.tiff"/>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144176" y="2103124"/>
            <a:ext cx="1806707" cy="1806707"/>
          </a:xfrm>
          <a:prstGeom prst="rect">
            <a:avLst/>
          </a:prstGeom>
        </p:spPr>
      </p:pic>
      <p:cxnSp>
        <p:nvCxnSpPr>
          <p:cNvPr id="10" name="直線コネクタ 9"/>
          <p:cNvCxnSpPr/>
          <p:nvPr/>
        </p:nvCxnSpPr>
        <p:spPr>
          <a:xfrm flipH="1">
            <a:off x="3221745" y="2079330"/>
            <a:ext cx="1160731" cy="721385"/>
          </a:xfrm>
          <a:prstGeom prst="line">
            <a:avLst/>
          </a:prstGeom>
          <a:ln w="38100" cmpd="sng">
            <a:solidFill>
              <a:srgbClr val="FF00FF"/>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flipH="1" flipV="1">
            <a:off x="3221745" y="2800717"/>
            <a:ext cx="1160731" cy="448198"/>
          </a:xfrm>
          <a:prstGeom prst="line">
            <a:avLst/>
          </a:prstGeom>
          <a:ln w="38100" cmpd="sng">
            <a:solidFill>
              <a:srgbClr val="FF00FF"/>
            </a:solidFill>
          </a:ln>
          <a:effectLst/>
        </p:spPr>
        <p:style>
          <a:lnRef idx="2">
            <a:schemeClr val="accent1"/>
          </a:lnRef>
          <a:fillRef idx="0">
            <a:schemeClr val="accent1"/>
          </a:fillRef>
          <a:effectRef idx="1">
            <a:schemeClr val="accent1"/>
          </a:effectRef>
          <a:fontRef idx="minor">
            <a:schemeClr val="tx1"/>
          </a:fontRef>
        </p:style>
      </p:cxnSp>
      <p:sp>
        <p:nvSpPr>
          <p:cNvPr id="12" name="円弧 11"/>
          <p:cNvSpPr/>
          <p:nvPr/>
        </p:nvSpPr>
        <p:spPr>
          <a:xfrm>
            <a:off x="2566759" y="2114882"/>
            <a:ext cx="873635" cy="92817"/>
          </a:xfrm>
          <a:prstGeom prst="arc">
            <a:avLst>
              <a:gd name="adj1" fmla="val 17935493"/>
              <a:gd name="adj2" fmla="val 15688827"/>
            </a:avLst>
          </a:prstGeom>
          <a:ln w="38100" cmpd="sng">
            <a:solidFill>
              <a:srgbClr val="FF6600"/>
            </a:solidFill>
            <a:headEnd type="arrow"/>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a:solidFill>
                <a:prstClr val="black"/>
              </a:solidFill>
              <a:latin typeface="Calibri"/>
              <a:ea typeface="ＭＳ Ｐゴシック"/>
            </a:endParaRPr>
          </a:p>
        </p:txBody>
      </p:sp>
      <p:cxnSp>
        <p:nvCxnSpPr>
          <p:cNvPr id="13" name="直線コネクタ 12"/>
          <p:cNvCxnSpPr/>
          <p:nvPr/>
        </p:nvCxnSpPr>
        <p:spPr>
          <a:xfrm flipH="1">
            <a:off x="2673350" y="2756826"/>
            <a:ext cx="1709127" cy="704805"/>
          </a:xfrm>
          <a:prstGeom prst="line">
            <a:avLst/>
          </a:prstGeom>
          <a:ln w="38100" cmpd="sng">
            <a:solidFill>
              <a:srgbClr val="00FF00"/>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flipH="1" flipV="1">
            <a:off x="2673350" y="3461633"/>
            <a:ext cx="1709127" cy="518438"/>
          </a:xfrm>
          <a:prstGeom prst="line">
            <a:avLst/>
          </a:prstGeom>
          <a:ln w="38100" cmpd="sng">
            <a:solidFill>
              <a:srgbClr val="00FF00"/>
            </a:solidFill>
          </a:ln>
          <a:effectLst/>
        </p:spPr>
        <p:style>
          <a:lnRef idx="2">
            <a:schemeClr val="accent1"/>
          </a:lnRef>
          <a:fillRef idx="0">
            <a:schemeClr val="accent1"/>
          </a:fillRef>
          <a:effectRef idx="1">
            <a:schemeClr val="accent1"/>
          </a:effectRef>
          <a:fontRef idx="minor">
            <a:schemeClr val="tx1"/>
          </a:fontRef>
        </p:style>
      </p:cxnSp>
      <p:sp>
        <p:nvSpPr>
          <p:cNvPr id="17" name="円/楕円 16"/>
          <p:cNvSpPr/>
          <p:nvPr/>
        </p:nvSpPr>
        <p:spPr>
          <a:xfrm>
            <a:off x="6590120" y="1973280"/>
            <a:ext cx="236129" cy="239400"/>
          </a:xfrm>
          <a:prstGeom prst="ellipse">
            <a:avLst/>
          </a:prstGeom>
          <a:solidFill>
            <a:srgbClr val="FF00FF"/>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prstClr val="white"/>
              </a:solidFill>
              <a:latin typeface="Calibri"/>
              <a:ea typeface="ＭＳ Ｐゴシック"/>
            </a:endParaRPr>
          </a:p>
        </p:txBody>
      </p:sp>
      <p:sp>
        <p:nvSpPr>
          <p:cNvPr id="18" name="円/楕円 17"/>
          <p:cNvSpPr/>
          <p:nvPr/>
        </p:nvSpPr>
        <p:spPr>
          <a:xfrm>
            <a:off x="6602820" y="2709880"/>
            <a:ext cx="236129" cy="239400"/>
          </a:xfrm>
          <a:prstGeom prst="ellipse">
            <a:avLst/>
          </a:prstGeom>
          <a:solidFill>
            <a:srgbClr val="00FF00"/>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prstClr val="white"/>
              </a:solidFill>
              <a:latin typeface="Calibri"/>
              <a:ea typeface="ＭＳ Ｐゴシック"/>
            </a:endParaRPr>
          </a:p>
        </p:txBody>
      </p:sp>
      <p:sp>
        <p:nvSpPr>
          <p:cNvPr id="19" name="テキスト ボックス 18"/>
          <p:cNvSpPr txBox="1"/>
          <p:nvPr/>
        </p:nvSpPr>
        <p:spPr>
          <a:xfrm>
            <a:off x="6457148" y="3341164"/>
            <a:ext cx="1906291" cy="338554"/>
          </a:xfrm>
          <a:prstGeom prst="rect">
            <a:avLst/>
          </a:prstGeom>
          <a:solidFill>
            <a:schemeClr val="bg1"/>
          </a:solidFill>
        </p:spPr>
        <p:txBody>
          <a:bodyPr wrap="none" rtlCol="0">
            <a:spAutoFit/>
          </a:bodyPr>
          <a:lstStyle/>
          <a:p>
            <a:pPr algn="ctr"/>
            <a:r>
              <a:rPr lang="ja-JP" altLang="en-US" sz="1600" dirty="0" smtClean="0"/>
              <a:t>観測地アタカマ砂漠</a:t>
            </a:r>
            <a:endParaRPr kumimoji="1" lang="ja-JP" altLang="en-US" sz="1600" dirty="0"/>
          </a:p>
        </p:txBody>
      </p:sp>
      <p:sp>
        <p:nvSpPr>
          <p:cNvPr id="20" name="テキスト ボックス 19"/>
          <p:cNvSpPr txBox="1"/>
          <p:nvPr/>
        </p:nvSpPr>
        <p:spPr>
          <a:xfrm>
            <a:off x="5009857" y="2301800"/>
            <a:ext cx="1910299" cy="338554"/>
          </a:xfrm>
          <a:prstGeom prst="rect">
            <a:avLst/>
          </a:prstGeom>
          <a:solidFill>
            <a:schemeClr val="bg1"/>
          </a:solidFill>
        </p:spPr>
        <p:txBody>
          <a:bodyPr wrap="none" rtlCol="0">
            <a:spAutoFit/>
          </a:bodyPr>
          <a:lstStyle/>
          <a:p>
            <a:pPr algn="ctr"/>
            <a:r>
              <a:rPr lang="ja-JP" altLang="en-US" sz="1600" dirty="0" smtClean="0"/>
              <a:t>観測地カナリア諸島</a:t>
            </a:r>
            <a:endParaRPr kumimoji="1" lang="ja-JP" altLang="en-US" sz="1600" dirty="0"/>
          </a:p>
        </p:txBody>
      </p:sp>
      <p:sp>
        <p:nvSpPr>
          <p:cNvPr id="15" name="ドーナツ 14"/>
          <p:cNvSpPr/>
          <p:nvPr/>
        </p:nvSpPr>
        <p:spPr>
          <a:xfrm>
            <a:off x="6121039" y="2001176"/>
            <a:ext cx="1166703" cy="1270623"/>
          </a:xfrm>
          <a:prstGeom prst="donut">
            <a:avLst/>
          </a:prstGeom>
          <a:solidFill>
            <a:srgbClr val="FF00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ドーナツ 15"/>
          <p:cNvSpPr/>
          <p:nvPr/>
        </p:nvSpPr>
        <p:spPr>
          <a:xfrm>
            <a:off x="6136147" y="2737118"/>
            <a:ext cx="1166703" cy="1270623"/>
          </a:xfrm>
          <a:prstGeom prst="donut">
            <a:avLst/>
          </a:prstGeom>
          <a:solidFill>
            <a:srgbClr val="00FF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スライド番号プレースホルダ 32"/>
          <p:cNvSpPr>
            <a:spLocks noGrp="1"/>
          </p:cNvSpPr>
          <p:nvPr>
            <p:ph type="sldNum" sz="quarter" idx="12"/>
          </p:nvPr>
        </p:nvSpPr>
        <p:spPr/>
        <p:txBody>
          <a:bodyPr/>
          <a:lstStyle/>
          <a:p>
            <a:fld id="{7892D14E-91D0-A44D-A4A0-D5DBF8F24DD2}" type="slidenum">
              <a:rPr lang="ja-JP" altLang="en-US" smtClean="0"/>
              <a:t>4</a:t>
            </a:fld>
            <a:endParaRPr lang="ja-JP" altLang="en-US"/>
          </a:p>
        </p:txBody>
      </p:sp>
      <p:sp>
        <p:nvSpPr>
          <p:cNvPr id="34" name="テキスト ボックス 33"/>
          <p:cNvSpPr txBox="1"/>
          <p:nvPr/>
        </p:nvSpPr>
        <p:spPr>
          <a:xfrm>
            <a:off x="634673" y="1279414"/>
            <a:ext cx="6163867" cy="707886"/>
          </a:xfrm>
          <a:prstGeom prst="rect">
            <a:avLst/>
          </a:prstGeom>
          <a:noFill/>
        </p:spPr>
        <p:txBody>
          <a:bodyPr wrap="none" rtlCol="0">
            <a:spAutoFit/>
          </a:bodyPr>
          <a:lstStyle/>
          <a:p>
            <a:r>
              <a:rPr lang="ja-JP" altLang="en-US" sz="2000" dirty="0" smtClean="0"/>
              <a:t>高速回転スキャンと地球の自転により、広い領域を観測</a:t>
            </a:r>
            <a:endParaRPr lang="en-US" altLang="ja-JP" sz="2000" dirty="0" smtClean="0"/>
          </a:p>
          <a:p>
            <a:r>
              <a:rPr kumimoji="1" lang="ja-JP" altLang="en-US" sz="2000" dirty="0" smtClean="0"/>
              <a:t>原始重力波起源</a:t>
            </a:r>
            <a:r>
              <a:rPr kumimoji="1" lang="en-US" altLang="ja-JP" sz="2000" dirty="0" smtClean="0"/>
              <a:t> </a:t>
            </a:r>
            <a:r>
              <a:rPr kumimoji="1" lang="en-US" altLang="ja-JP" sz="2000" i="1" dirty="0" smtClean="0"/>
              <a:t>B</a:t>
            </a:r>
            <a:r>
              <a:rPr kumimoji="1" lang="en-US" altLang="ja-JP" sz="2000" dirty="0" smtClean="0"/>
              <a:t> </a:t>
            </a:r>
            <a:r>
              <a:rPr kumimoji="1" lang="ja-JP" altLang="en-US" sz="2000" dirty="0" smtClean="0"/>
              <a:t>モードの検出を目指す</a:t>
            </a:r>
            <a:endParaRPr kumimoji="1" lang="ja-JP" altLang="en-US" sz="2000" dirty="0"/>
          </a:p>
        </p:txBody>
      </p:sp>
      <p:sp>
        <p:nvSpPr>
          <p:cNvPr id="35" name="テキスト ボックス 34"/>
          <p:cNvSpPr txBox="1"/>
          <p:nvPr/>
        </p:nvSpPr>
        <p:spPr>
          <a:xfrm>
            <a:off x="1862215" y="5732230"/>
            <a:ext cx="1923123" cy="646331"/>
          </a:xfrm>
          <a:prstGeom prst="rect">
            <a:avLst/>
          </a:prstGeom>
          <a:solidFill>
            <a:schemeClr val="bg1"/>
          </a:solidFill>
          <a:ln w="25400">
            <a:solidFill>
              <a:srgbClr val="FF0000"/>
            </a:solidFill>
          </a:ln>
        </p:spPr>
        <p:txBody>
          <a:bodyPr wrap="none" rtlCol="0" anchor="ctr">
            <a:spAutoFit/>
          </a:bodyPr>
          <a:lstStyle/>
          <a:p>
            <a:pPr algn="ctr"/>
            <a:r>
              <a:rPr lang="ja-JP" altLang="en-US" dirty="0" smtClean="0"/>
              <a:t>高速回転スキャン</a:t>
            </a:r>
            <a:endParaRPr lang="en-US" altLang="ja-JP" dirty="0" smtClean="0"/>
          </a:p>
          <a:p>
            <a:pPr algn="ctr"/>
            <a:r>
              <a:rPr lang="ja-JP" altLang="en-US" dirty="0" smtClean="0"/>
              <a:t>分速</a:t>
            </a:r>
            <a:r>
              <a:rPr lang="en-US" altLang="ja-JP" dirty="0" smtClean="0"/>
              <a:t> 20 </a:t>
            </a:r>
            <a:r>
              <a:rPr lang="ja-JP" altLang="en-US" dirty="0" smtClean="0"/>
              <a:t>回転</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path" presetSubtype="0" repeatCount="indefinite" fill="hold" grpId="1" nodeType="withEffect">
                                  <p:stCondLst>
                                    <p:cond delay="0"/>
                                  </p:stCondLst>
                                  <p:childTnLst>
                                    <p:animMotion origin="layout" path="M -4.8628E-7 -9.93746E-7 C 0.02692 -9.93746E-7 0.0495 0.03544 0.0495 0.07922 C 0.0495 0.12254 0.02692 0.15844 -4.8628E-7 0.15844 C -0.02761 0.15844 -0.04915 0.12254 -0.04915 0.07922 C -0.04915 0.03544 -0.02761 -9.93746E-7 -4.8628E-7 -9.93746E-7 Z " pathEditMode="relative" rAng="0" ptsTypes="fffff">
                                      <p:cBhvr>
                                        <p:cTn id="8" dur="3000" fill="hold"/>
                                        <p:tgtEl>
                                          <p:spTgt spid="17"/>
                                        </p:tgtEl>
                                        <p:attrNameLst>
                                          <p:attrName>ppt_x</p:attrName>
                                          <p:attrName>ppt_y</p:attrName>
                                        </p:attrNameLst>
                                      </p:cBhvr>
                                      <p:rCtr x="17" y="7922"/>
                                    </p:animMotion>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path" presetSubtype="0" repeatCount="indefinite" fill="hold" grpId="1" nodeType="withEffect">
                                  <p:stCondLst>
                                    <p:cond delay="0"/>
                                  </p:stCondLst>
                                  <p:childTnLst>
                                    <p:animMotion origin="layout" path="M -4.8628E-7 -9.93746E-7 C 0.02692 -9.93746E-7 0.0495 0.03544 0.0495 0.07922 C 0.0495 0.12254 0.02692 0.15844 -4.8628E-7 0.15844 C -0.02761 0.15844 -0.04915 0.12254 -0.04915 0.07922 C -0.04915 0.03544 -0.02761 -9.93746E-7 -4.8628E-7 -9.93746E-7 Z " pathEditMode="relative" rAng="0" ptsTypes="fffff">
                                      <p:cBhvr>
                                        <p:cTn id="12" dur="3000" fill="hold"/>
                                        <p:tgtEl>
                                          <p:spTgt spid="18"/>
                                        </p:tgtEl>
                                        <p:attrNameLst>
                                          <p:attrName>ppt_x</p:attrName>
                                          <p:attrName>ppt_y</p:attrName>
                                        </p:attrNameLst>
                                      </p:cBhvr>
                                      <p:rCtr x="17" y="7922"/>
                                    </p:animMotion>
                                  </p:childTnLst>
                                </p:cTn>
                              </p:par>
                              <p:par>
                                <p:cTn id="13" presetID="21" presetClass="entr" presetSubtype="1" repeatCount="indefinite" fill="hold" grpId="0" nodeType="withEffect">
                                  <p:stCondLst>
                                    <p:cond delay="20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3000"/>
                                        <p:tgtEl>
                                          <p:spTgt spid="15"/>
                                        </p:tgtEl>
                                      </p:cBhvr>
                                    </p:animEffect>
                                  </p:childTnLst>
                                </p:cTn>
                              </p:par>
                              <p:par>
                                <p:cTn id="16" presetID="21" presetClass="entr" presetSubtype="1" repeatCount="indefinite" fill="hold" grpId="0" nodeType="withEffect">
                                  <p:stCondLst>
                                    <p:cond delay="20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5" grpId="0" animBg="1"/>
      <p:bldP spid="16"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基板上</a:t>
            </a:r>
            <a:r>
              <a:rPr lang="en-US" altLang="ja-JP" dirty="0" smtClean="0"/>
              <a:t> IC </a:t>
            </a:r>
            <a:r>
              <a:rPr lang="ja-JP" altLang="en-US" dirty="0" smtClean="0"/>
              <a:t>の発熱量の評価</a:t>
            </a:r>
            <a:r>
              <a:rPr lang="en-US" altLang="ja-JP" dirty="0" smtClean="0"/>
              <a:t> – </a:t>
            </a:r>
            <a:r>
              <a:rPr lang="ja-JP" altLang="en-US" dirty="0" smtClean="0"/>
              <a:t>結果</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40</a:t>
            </a:fld>
            <a:endParaRPr lang="ja-JP" altLang="en-US"/>
          </a:p>
        </p:txBody>
      </p:sp>
      <p:pic>
        <p:nvPicPr>
          <p:cNvPr id="6" name="図 5" descr="A0022_FR.JPG"/>
          <p:cNvPicPr>
            <a:picLocks noChangeAspect="1"/>
          </p:cNvPicPr>
          <p:nvPr/>
        </p:nvPicPr>
        <p:blipFill>
          <a:blip r:embed="rId2"/>
          <a:stretch>
            <a:fillRect/>
          </a:stretch>
        </p:blipFill>
        <p:spPr>
          <a:xfrm>
            <a:off x="1160339" y="3914942"/>
            <a:ext cx="3343998" cy="2507998"/>
          </a:xfrm>
          <a:prstGeom prst="rect">
            <a:avLst/>
          </a:prstGeom>
        </p:spPr>
      </p:pic>
      <p:pic>
        <p:nvPicPr>
          <p:cNvPr id="7" name="図 6" descr="A0023_FR.JPG"/>
          <p:cNvPicPr>
            <a:picLocks noChangeAspect="1"/>
          </p:cNvPicPr>
          <p:nvPr/>
        </p:nvPicPr>
        <p:blipFill>
          <a:blip r:embed="rId3"/>
          <a:stretch>
            <a:fillRect/>
          </a:stretch>
        </p:blipFill>
        <p:spPr>
          <a:xfrm>
            <a:off x="1160339" y="1302063"/>
            <a:ext cx="3343998" cy="2507998"/>
          </a:xfrm>
          <a:prstGeom prst="rect">
            <a:avLst/>
          </a:prstGeom>
        </p:spPr>
      </p:pic>
      <p:pic>
        <p:nvPicPr>
          <p:cNvPr id="8" name="図 7" descr="A0024_FR.JPG"/>
          <p:cNvPicPr>
            <a:picLocks noChangeAspect="1"/>
          </p:cNvPicPr>
          <p:nvPr/>
        </p:nvPicPr>
        <p:blipFill>
          <a:blip r:embed="rId4"/>
          <a:stretch>
            <a:fillRect/>
          </a:stretch>
        </p:blipFill>
        <p:spPr>
          <a:xfrm>
            <a:off x="4618181" y="1303220"/>
            <a:ext cx="3343998" cy="2507998"/>
          </a:xfrm>
          <a:prstGeom prst="rect">
            <a:avLst/>
          </a:prstGeom>
        </p:spPr>
      </p:pic>
      <p:pic>
        <p:nvPicPr>
          <p:cNvPr id="9" name="図 8" descr="A0025_FR.JPG"/>
          <p:cNvPicPr>
            <a:picLocks noChangeAspect="1"/>
          </p:cNvPicPr>
          <p:nvPr/>
        </p:nvPicPr>
        <p:blipFill>
          <a:blip r:embed="rId5"/>
          <a:stretch>
            <a:fillRect/>
          </a:stretch>
        </p:blipFill>
        <p:spPr>
          <a:xfrm>
            <a:off x="4618181" y="3914942"/>
            <a:ext cx="3343998" cy="2507998"/>
          </a:xfrm>
          <a:prstGeom prst="rect">
            <a:avLst/>
          </a:prstGeom>
        </p:spPr>
      </p:pic>
      <p:sp>
        <p:nvSpPr>
          <p:cNvPr id="10" name="テキスト ボックス 9"/>
          <p:cNvSpPr txBox="1"/>
          <p:nvPr/>
        </p:nvSpPr>
        <p:spPr>
          <a:xfrm>
            <a:off x="1170804" y="3400252"/>
            <a:ext cx="2286879" cy="400110"/>
          </a:xfrm>
          <a:prstGeom prst="rect">
            <a:avLst/>
          </a:prstGeom>
          <a:solidFill>
            <a:schemeClr val="bg1"/>
          </a:solidFill>
          <a:ln w="25400">
            <a:solidFill>
              <a:srgbClr val="FF0000"/>
            </a:solidFill>
          </a:ln>
        </p:spPr>
        <p:txBody>
          <a:bodyPr wrap="none" rtlCol="0" anchor="ctr">
            <a:spAutoFit/>
          </a:bodyPr>
          <a:lstStyle/>
          <a:p>
            <a:pPr algn="ctr"/>
            <a:r>
              <a:rPr lang="en-US" altLang="ja-JP" sz="2000" dirty="0" smtClean="0"/>
              <a:t>(a) FMC150 </a:t>
            </a:r>
            <a:r>
              <a:rPr lang="ja-JP" altLang="en-US" sz="1600" dirty="0" smtClean="0"/>
              <a:t>ファンあり</a:t>
            </a:r>
            <a:endParaRPr kumimoji="1" lang="ja-JP" altLang="en-US" sz="1600" dirty="0"/>
          </a:p>
        </p:txBody>
      </p:sp>
      <p:sp>
        <p:nvSpPr>
          <p:cNvPr id="11" name="テキスト ボックス 10"/>
          <p:cNvSpPr txBox="1"/>
          <p:nvPr/>
        </p:nvSpPr>
        <p:spPr>
          <a:xfrm>
            <a:off x="4631916" y="3401124"/>
            <a:ext cx="2294769" cy="400110"/>
          </a:xfrm>
          <a:prstGeom prst="rect">
            <a:avLst/>
          </a:prstGeom>
          <a:solidFill>
            <a:schemeClr val="bg1"/>
          </a:solidFill>
          <a:ln w="25400">
            <a:solidFill>
              <a:srgbClr val="FF0000"/>
            </a:solidFill>
          </a:ln>
        </p:spPr>
        <p:txBody>
          <a:bodyPr wrap="none" rtlCol="0" anchor="ctr">
            <a:spAutoFit/>
          </a:bodyPr>
          <a:lstStyle/>
          <a:p>
            <a:pPr algn="ctr"/>
            <a:r>
              <a:rPr lang="en-US" altLang="ja-JP" sz="2000" dirty="0" smtClean="0"/>
              <a:t>(</a:t>
            </a:r>
            <a:r>
              <a:rPr lang="en-US" altLang="ja-JP" sz="2000" dirty="0" err="1" smtClean="0"/>
              <a:t>b</a:t>
            </a:r>
            <a:r>
              <a:rPr lang="en-US" altLang="ja-JP" sz="2000" dirty="0" smtClean="0"/>
              <a:t>) FMC150 </a:t>
            </a:r>
            <a:r>
              <a:rPr lang="ja-JP" altLang="en-US" sz="1600" dirty="0" smtClean="0"/>
              <a:t>ファンなし</a:t>
            </a:r>
            <a:endParaRPr kumimoji="1" lang="ja-JP" altLang="en-US" sz="1600" dirty="0"/>
          </a:p>
        </p:txBody>
      </p:sp>
      <p:sp>
        <p:nvSpPr>
          <p:cNvPr id="12" name="テキスト ボックス 11"/>
          <p:cNvSpPr txBox="1"/>
          <p:nvPr/>
        </p:nvSpPr>
        <p:spPr>
          <a:xfrm>
            <a:off x="1173685" y="6003640"/>
            <a:ext cx="1978551" cy="400110"/>
          </a:xfrm>
          <a:prstGeom prst="rect">
            <a:avLst/>
          </a:prstGeom>
          <a:solidFill>
            <a:schemeClr val="bg1"/>
          </a:solidFill>
          <a:ln w="25400">
            <a:solidFill>
              <a:srgbClr val="008000"/>
            </a:solidFill>
          </a:ln>
        </p:spPr>
        <p:txBody>
          <a:bodyPr wrap="none" rtlCol="0" anchor="ctr">
            <a:spAutoFit/>
          </a:bodyPr>
          <a:lstStyle/>
          <a:p>
            <a:pPr algn="ctr"/>
            <a:r>
              <a:rPr lang="en-US" altLang="ja-JP" sz="2000" dirty="0" smtClean="0"/>
              <a:t>(</a:t>
            </a:r>
            <a:r>
              <a:rPr lang="en-US" altLang="ja-JP" sz="2000" dirty="0" err="1" smtClean="0"/>
              <a:t>c</a:t>
            </a:r>
            <a:r>
              <a:rPr lang="en-US" altLang="ja-JP" sz="2000" dirty="0" smtClean="0"/>
              <a:t>) RHEA </a:t>
            </a:r>
            <a:r>
              <a:rPr lang="ja-JP" altLang="en-US" sz="1600" dirty="0" smtClean="0"/>
              <a:t>ファンあり</a:t>
            </a:r>
            <a:endParaRPr kumimoji="1" lang="ja-JP" altLang="en-US" sz="1600" dirty="0"/>
          </a:p>
        </p:txBody>
      </p:sp>
      <p:sp>
        <p:nvSpPr>
          <p:cNvPr id="13" name="テキスト ボックス 12"/>
          <p:cNvSpPr txBox="1"/>
          <p:nvPr/>
        </p:nvSpPr>
        <p:spPr>
          <a:xfrm>
            <a:off x="4712900" y="1814980"/>
            <a:ext cx="868823" cy="369332"/>
          </a:xfrm>
          <a:prstGeom prst="rect">
            <a:avLst/>
          </a:prstGeom>
          <a:solidFill>
            <a:schemeClr val="bg1"/>
          </a:solidFill>
          <a:ln w="25400">
            <a:solidFill>
              <a:srgbClr val="FF0000"/>
            </a:solidFill>
          </a:ln>
        </p:spPr>
        <p:txBody>
          <a:bodyPr wrap="none" rtlCol="0" anchor="ctr">
            <a:spAutoFit/>
          </a:bodyPr>
          <a:lstStyle/>
          <a:p>
            <a:pPr algn="ctr"/>
            <a:r>
              <a:rPr lang="en-US" altLang="ja-JP" dirty="0" smtClean="0"/>
              <a:t>&gt; </a:t>
            </a:r>
            <a:r>
              <a:rPr kumimoji="1" lang="en-US" altLang="ja-JP" dirty="0" smtClean="0"/>
              <a:t>70 </a:t>
            </a:r>
            <a:r>
              <a:rPr lang="en-US" altLang="ja-JP" dirty="0" smtClean="0"/>
              <a:t>℃</a:t>
            </a:r>
            <a:endParaRPr kumimoji="1" lang="ja-JP" altLang="en-US" dirty="0"/>
          </a:p>
        </p:txBody>
      </p:sp>
      <p:sp>
        <p:nvSpPr>
          <p:cNvPr id="14" name="テキスト ボックス 13"/>
          <p:cNvSpPr txBox="1"/>
          <p:nvPr/>
        </p:nvSpPr>
        <p:spPr>
          <a:xfrm>
            <a:off x="4634471" y="6014496"/>
            <a:ext cx="2000843" cy="400110"/>
          </a:xfrm>
          <a:prstGeom prst="rect">
            <a:avLst/>
          </a:prstGeom>
          <a:solidFill>
            <a:schemeClr val="bg1"/>
          </a:solidFill>
          <a:ln w="25400">
            <a:solidFill>
              <a:srgbClr val="008000"/>
            </a:solidFill>
          </a:ln>
        </p:spPr>
        <p:txBody>
          <a:bodyPr wrap="none" rtlCol="0" anchor="ctr">
            <a:spAutoFit/>
          </a:bodyPr>
          <a:lstStyle/>
          <a:p>
            <a:pPr algn="ctr"/>
            <a:r>
              <a:rPr lang="en-US" altLang="ja-JP" sz="2000" dirty="0" smtClean="0"/>
              <a:t>(</a:t>
            </a:r>
            <a:r>
              <a:rPr lang="en-US" altLang="ja-JP" sz="2000" dirty="0" err="1" smtClean="0"/>
              <a:t>d</a:t>
            </a:r>
            <a:r>
              <a:rPr lang="en-US" altLang="ja-JP" sz="2000" dirty="0" smtClean="0"/>
              <a:t>) RHEA </a:t>
            </a:r>
            <a:r>
              <a:rPr lang="ja-JP" altLang="en-US" sz="1600" dirty="0" smtClean="0"/>
              <a:t>ファンなし</a:t>
            </a:r>
            <a:endParaRPr kumimoji="1" lang="ja-JP" altLang="en-US" sz="1600" dirty="0"/>
          </a:p>
        </p:txBody>
      </p:sp>
      <p:cxnSp>
        <p:nvCxnSpPr>
          <p:cNvPr id="15" name="直線矢印コネクタ 14"/>
          <p:cNvCxnSpPr>
            <a:stCxn id="13" idx="3"/>
          </p:cNvCxnSpPr>
          <p:nvPr/>
        </p:nvCxnSpPr>
        <p:spPr>
          <a:xfrm>
            <a:off x="5581723" y="1999646"/>
            <a:ext cx="867591" cy="1588"/>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1260305" y="1814191"/>
            <a:ext cx="868823" cy="369332"/>
          </a:xfrm>
          <a:prstGeom prst="rect">
            <a:avLst/>
          </a:prstGeom>
          <a:solidFill>
            <a:schemeClr val="bg1"/>
          </a:solidFill>
          <a:ln w="25400">
            <a:solidFill>
              <a:srgbClr val="FF0000"/>
            </a:solidFill>
          </a:ln>
        </p:spPr>
        <p:txBody>
          <a:bodyPr wrap="none" rtlCol="0" anchor="ctr">
            <a:spAutoFit/>
          </a:bodyPr>
          <a:lstStyle/>
          <a:p>
            <a:pPr algn="ctr"/>
            <a:r>
              <a:rPr lang="en-US" altLang="ja-JP" dirty="0" smtClean="0"/>
              <a:t>≈ 56</a:t>
            </a:r>
            <a:r>
              <a:rPr kumimoji="1" lang="en-US" altLang="ja-JP" dirty="0" smtClean="0"/>
              <a:t> </a:t>
            </a:r>
            <a:r>
              <a:rPr lang="en-US" altLang="ja-JP" dirty="0" smtClean="0"/>
              <a:t>℃</a:t>
            </a:r>
            <a:endParaRPr kumimoji="1" lang="ja-JP" altLang="en-US" dirty="0"/>
          </a:p>
        </p:txBody>
      </p:sp>
      <p:cxnSp>
        <p:nvCxnSpPr>
          <p:cNvPr id="17" name="直線矢印コネクタ 16"/>
          <p:cNvCxnSpPr>
            <a:stCxn id="16" idx="3"/>
          </p:cNvCxnSpPr>
          <p:nvPr/>
        </p:nvCxnSpPr>
        <p:spPr>
          <a:xfrm flipV="1">
            <a:off x="2129128" y="1943100"/>
            <a:ext cx="978777" cy="55757"/>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4736976" y="4433722"/>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38</a:t>
            </a:r>
            <a:r>
              <a:rPr kumimoji="1" lang="en-US" altLang="ja-JP" dirty="0" smtClean="0"/>
              <a:t> </a:t>
            </a:r>
            <a:r>
              <a:rPr lang="en-US" altLang="ja-JP" dirty="0" smtClean="0"/>
              <a:t>℃</a:t>
            </a:r>
            <a:endParaRPr kumimoji="1" lang="ja-JP" altLang="en-US" dirty="0"/>
          </a:p>
        </p:txBody>
      </p:sp>
      <p:sp>
        <p:nvSpPr>
          <p:cNvPr id="19" name="テキスト ボックス 18"/>
          <p:cNvSpPr txBox="1"/>
          <p:nvPr/>
        </p:nvSpPr>
        <p:spPr>
          <a:xfrm>
            <a:off x="1261033" y="4433722"/>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35</a:t>
            </a:r>
            <a:r>
              <a:rPr kumimoji="1" lang="en-US" altLang="ja-JP" dirty="0" smtClean="0"/>
              <a:t> </a:t>
            </a:r>
            <a:r>
              <a:rPr lang="en-US" altLang="ja-JP" dirty="0" smtClean="0"/>
              <a:t>℃</a:t>
            </a:r>
            <a:endParaRPr kumimoji="1" lang="ja-JP" altLang="en-US" dirty="0"/>
          </a:p>
        </p:txBody>
      </p:sp>
      <p:cxnSp>
        <p:nvCxnSpPr>
          <p:cNvPr id="20" name="直線矢印コネクタ 19"/>
          <p:cNvCxnSpPr>
            <a:stCxn id="19" idx="3"/>
          </p:cNvCxnSpPr>
          <p:nvPr/>
        </p:nvCxnSpPr>
        <p:spPr>
          <a:xfrm flipV="1">
            <a:off x="2129856" y="4433722"/>
            <a:ext cx="1050049" cy="18466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20"/>
          <p:cNvCxnSpPr>
            <a:stCxn id="18" idx="3"/>
          </p:cNvCxnSpPr>
          <p:nvPr/>
        </p:nvCxnSpPr>
        <p:spPr>
          <a:xfrm flipV="1">
            <a:off x="5605799" y="4508500"/>
            <a:ext cx="1029515" cy="109888"/>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p:cNvSpPr txBox="1"/>
          <p:nvPr/>
        </p:nvSpPr>
        <p:spPr>
          <a:xfrm>
            <a:off x="6891752" y="4308146"/>
            <a:ext cx="868823" cy="369332"/>
          </a:xfrm>
          <a:prstGeom prst="rect">
            <a:avLst/>
          </a:prstGeom>
          <a:solidFill>
            <a:schemeClr val="bg1"/>
          </a:solidFill>
          <a:ln w="25400">
            <a:solidFill>
              <a:srgbClr val="008000"/>
            </a:solidFill>
          </a:ln>
        </p:spPr>
        <p:txBody>
          <a:bodyPr wrap="none" rtlCol="0" anchor="ctr">
            <a:spAutoFit/>
          </a:bodyPr>
          <a:lstStyle/>
          <a:p>
            <a:pPr algn="ctr"/>
            <a:r>
              <a:rPr lang="en-US" altLang="ja-JP" dirty="0" smtClean="0"/>
              <a:t>≈ 56</a:t>
            </a:r>
            <a:r>
              <a:rPr kumimoji="1" lang="en-US" altLang="ja-JP" dirty="0" smtClean="0"/>
              <a:t> </a:t>
            </a:r>
            <a:r>
              <a:rPr lang="en-US" altLang="ja-JP" dirty="0" smtClean="0"/>
              <a:t>℃</a:t>
            </a:r>
            <a:endParaRPr kumimoji="1" lang="ja-JP" altLang="en-US" dirty="0"/>
          </a:p>
        </p:txBody>
      </p:sp>
      <p:cxnSp>
        <p:nvCxnSpPr>
          <p:cNvPr id="23" name="直線矢印コネクタ 22"/>
          <p:cNvCxnSpPr>
            <a:stCxn id="22" idx="2"/>
          </p:cNvCxnSpPr>
          <p:nvPr/>
        </p:nvCxnSpPr>
        <p:spPr>
          <a:xfrm rot="16200000" flipH="1">
            <a:off x="6989401" y="5014240"/>
            <a:ext cx="912118" cy="238593"/>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p:cNvSpPr txBox="1"/>
          <p:nvPr/>
        </p:nvSpPr>
        <p:spPr>
          <a:xfrm>
            <a:off x="683169" y="2761990"/>
            <a:ext cx="7771879" cy="1077218"/>
          </a:xfrm>
          <a:prstGeom prst="rect">
            <a:avLst/>
          </a:prstGeom>
          <a:solidFill>
            <a:schemeClr val="bg1"/>
          </a:solidFill>
          <a:ln w="25400">
            <a:solidFill>
              <a:srgbClr val="FF0000"/>
            </a:solidFill>
          </a:ln>
        </p:spPr>
        <p:txBody>
          <a:bodyPr wrap="none" rtlCol="0">
            <a:spAutoFit/>
          </a:bodyPr>
          <a:lstStyle/>
          <a:p>
            <a:pPr algn="ctr"/>
            <a:r>
              <a:rPr kumimoji="1" lang="en-US" altLang="ja-JP" sz="3200" dirty="0" smtClean="0"/>
              <a:t>RHEA </a:t>
            </a:r>
            <a:r>
              <a:rPr kumimoji="1" lang="ja-JP" altLang="en-US" sz="3200" dirty="0" smtClean="0"/>
              <a:t>はファンあり／なし、どちらも</a:t>
            </a:r>
            <a:r>
              <a:rPr kumimoji="1" lang="en-US" altLang="ja-JP" sz="3200" dirty="0" smtClean="0"/>
              <a:t> 40℃</a:t>
            </a:r>
            <a:r>
              <a:rPr kumimoji="1" lang="ja-JP" altLang="en-US" sz="3200" dirty="0" smtClean="0"/>
              <a:t>以下</a:t>
            </a:r>
            <a:endParaRPr kumimoji="1" lang="en-US" altLang="ja-JP" sz="3200" dirty="0" smtClean="0"/>
          </a:p>
          <a:p>
            <a:pPr algn="ctr"/>
            <a:r>
              <a:rPr lang="ja-JP" altLang="en-US" sz="3200" dirty="0" smtClean="0"/>
              <a:t>よって、外付け冷却ファンは不要！</a:t>
            </a:r>
            <a:endParaRPr kumimoji="1" lang="en-US" altLang="ja-JP" sz="32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帯域の評価</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41</a:t>
            </a:fld>
            <a:endParaRPr lang="ja-JP" altLang="en-US"/>
          </a:p>
        </p:txBody>
      </p:sp>
      <p:sp>
        <p:nvSpPr>
          <p:cNvPr id="6" name="テキスト ボックス 5"/>
          <p:cNvSpPr txBox="1"/>
          <p:nvPr/>
        </p:nvSpPr>
        <p:spPr>
          <a:xfrm>
            <a:off x="4050190" y="4155671"/>
            <a:ext cx="1632378" cy="1508105"/>
          </a:xfrm>
          <a:prstGeom prst="rect">
            <a:avLst/>
          </a:prstGeom>
          <a:noFill/>
          <a:ln w="25400">
            <a:solidFill>
              <a:schemeClr val="tx1"/>
            </a:solidFill>
            <a:prstDash val="dash"/>
          </a:ln>
        </p:spPr>
        <p:txBody>
          <a:bodyPr wrap="none" rtlCol="0">
            <a:spAutoFit/>
          </a:bodyPr>
          <a:lstStyle/>
          <a:p>
            <a:pPr algn="ctr"/>
            <a:r>
              <a:rPr lang="ja-JP" altLang="en-US" sz="2000" dirty="0" smtClean="0"/>
              <a:t>アナログ基板</a:t>
            </a:r>
            <a:endParaRPr lang="en-US" altLang="ja-JP" sz="2000" dirty="0" smtClean="0"/>
          </a:p>
          <a:p>
            <a:pPr algn="ctr"/>
            <a:endParaRPr lang="en-US" altLang="ja-JP" sz="2400" dirty="0" smtClean="0"/>
          </a:p>
          <a:p>
            <a:pPr algn="ctr"/>
            <a:endParaRPr lang="en-US" altLang="ja-JP" sz="2400" dirty="0" smtClean="0"/>
          </a:p>
          <a:p>
            <a:pPr algn="ctr"/>
            <a:endParaRPr lang="en-US" altLang="ja-JP" sz="2400" dirty="0" smtClean="0"/>
          </a:p>
        </p:txBody>
      </p:sp>
      <p:sp>
        <p:nvSpPr>
          <p:cNvPr id="7" name="テキスト ボックス 6"/>
          <p:cNvSpPr txBox="1"/>
          <p:nvPr/>
        </p:nvSpPr>
        <p:spPr>
          <a:xfrm>
            <a:off x="4139731" y="4678889"/>
            <a:ext cx="709449" cy="461665"/>
          </a:xfrm>
          <a:prstGeom prst="rect">
            <a:avLst/>
          </a:prstGeom>
          <a:noFill/>
          <a:ln w="25400">
            <a:solidFill>
              <a:schemeClr val="tx1"/>
            </a:solidFill>
          </a:ln>
        </p:spPr>
        <p:txBody>
          <a:bodyPr wrap="none" rtlCol="0">
            <a:spAutoFit/>
          </a:bodyPr>
          <a:lstStyle/>
          <a:p>
            <a:pPr algn="ctr"/>
            <a:r>
              <a:rPr lang="en-US" altLang="ja-JP" sz="2400" dirty="0" smtClean="0"/>
              <a:t>DAC</a:t>
            </a:r>
          </a:p>
        </p:txBody>
      </p:sp>
      <p:cxnSp>
        <p:nvCxnSpPr>
          <p:cNvPr id="8" name="直線矢印コネクタ 7"/>
          <p:cNvCxnSpPr>
            <a:stCxn id="7" idx="1"/>
          </p:cNvCxnSpPr>
          <p:nvPr/>
        </p:nvCxnSpPr>
        <p:spPr>
          <a:xfrm rot="10800000">
            <a:off x="3126727" y="4909722"/>
            <a:ext cx="1013005"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3168153" y="4309670"/>
            <a:ext cx="864339" cy="523220"/>
          </a:xfrm>
          <a:prstGeom prst="rect">
            <a:avLst/>
          </a:prstGeom>
          <a:noFill/>
        </p:spPr>
        <p:txBody>
          <a:bodyPr wrap="none" rtlCol="0">
            <a:spAutoFit/>
          </a:bodyPr>
          <a:lstStyle/>
          <a:p>
            <a:pPr algn="ctr"/>
            <a:r>
              <a:rPr kumimoji="1" lang="ja-JP" altLang="en-US" sz="1400" dirty="0" smtClean="0"/>
              <a:t>同軸</a:t>
            </a:r>
            <a:endParaRPr kumimoji="1" lang="en-US" altLang="ja-JP" sz="1400" dirty="0" smtClean="0"/>
          </a:p>
          <a:p>
            <a:pPr algn="ctr"/>
            <a:r>
              <a:rPr kumimoji="1" lang="ja-JP" altLang="en-US" sz="1400" dirty="0" smtClean="0"/>
              <a:t>ケーブル</a:t>
            </a:r>
            <a:endParaRPr kumimoji="1" lang="ja-JP" altLang="en-US" sz="1400" dirty="0"/>
          </a:p>
        </p:txBody>
      </p:sp>
      <p:sp>
        <p:nvSpPr>
          <p:cNvPr id="10" name="テキスト ボックス 9"/>
          <p:cNvSpPr txBox="1"/>
          <p:nvPr/>
        </p:nvSpPr>
        <p:spPr>
          <a:xfrm>
            <a:off x="6239109" y="4155671"/>
            <a:ext cx="1627369" cy="1508105"/>
          </a:xfrm>
          <a:prstGeom prst="rect">
            <a:avLst/>
          </a:prstGeom>
          <a:noFill/>
          <a:ln w="25400">
            <a:solidFill>
              <a:schemeClr val="tx1"/>
            </a:solidFill>
            <a:prstDash val="dash"/>
          </a:ln>
        </p:spPr>
        <p:txBody>
          <a:bodyPr wrap="none" rtlCol="0">
            <a:spAutoFit/>
          </a:bodyPr>
          <a:lstStyle/>
          <a:p>
            <a:pPr algn="ctr"/>
            <a:r>
              <a:rPr lang="ja-JP" altLang="en-US" sz="2000" dirty="0" smtClean="0"/>
              <a:t>デジタル基板</a:t>
            </a:r>
            <a:endParaRPr lang="en-US" altLang="ja-JP" sz="2000" dirty="0" smtClean="0"/>
          </a:p>
          <a:p>
            <a:pPr algn="ctr"/>
            <a:endParaRPr lang="en-US" altLang="ja-JP" sz="2400" dirty="0" smtClean="0"/>
          </a:p>
          <a:p>
            <a:pPr algn="ctr"/>
            <a:endParaRPr lang="en-US" altLang="ja-JP" sz="2400" dirty="0" smtClean="0"/>
          </a:p>
          <a:p>
            <a:pPr algn="ctr"/>
            <a:endParaRPr lang="en-US" altLang="ja-JP" sz="2400" dirty="0" smtClean="0"/>
          </a:p>
        </p:txBody>
      </p:sp>
      <p:sp>
        <p:nvSpPr>
          <p:cNvPr id="11" name="テキスト ボックス 10"/>
          <p:cNvSpPr txBox="1"/>
          <p:nvPr/>
        </p:nvSpPr>
        <p:spPr>
          <a:xfrm>
            <a:off x="6345286" y="4678891"/>
            <a:ext cx="864339" cy="461665"/>
          </a:xfrm>
          <a:prstGeom prst="rect">
            <a:avLst/>
          </a:prstGeom>
          <a:noFill/>
          <a:ln w="25400">
            <a:solidFill>
              <a:schemeClr val="tx1"/>
            </a:solidFill>
          </a:ln>
        </p:spPr>
        <p:txBody>
          <a:bodyPr wrap="none" rtlCol="0">
            <a:spAutoFit/>
          </a:bodyPr>
          <a:lstStyle/>
          <a:p>
            <a:pPr algn="ctr"/>
            <a:r>
              <a:rPr lang="en-US" altLang="ja-JP" sz="2400" dirty="0" smtClean="0"/>
              <a:t>FPGA</a:t>
            </a:r>
          </a:p>
        </p:txBody>
      </p:sp>
      <p:cxnSp>
        <p:nvCxnSpPr>
          <p:cNvPr id="12" name="直線矢印コネクタ 11"/>
          <p:cNvCxnSpPr>
            <a:stCxn id="10" idx="1"/>
            <a:endCxn id="6" idx="3"/>
          </p:cNvCxnSpPr>
          <p:nvPr/>
        </p:nvCxnSpPr>
        <p:spPr>
          <a:xfrm rot="10800000">
            <a:off x="5682569" y="4909724"/>
            <a:ext cx="556541" cy="1588"/>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95522" y="4534752"/>
            <a:ext cx="543739" cy="323165"/>
          </a:xfrm>
          <a:prstGeom prst="rect">
            <a:avLst/>
          </a:prstGeom>
          <a:noFill/>
        </p:spPr>
        <p:txBody>
          <a:bodyPr wrap="none" rtlCol="0">
            <a:spAutoFit/>
          </a:bodyPr>
          <a:lstStyle/>
          <a:p>
            <a:pPr algn="ctr"/>
            <a:r>
              <a:rPr lang="en-US" altLang="ja-JP" sz="1500" dirty="0" smtClean="0"/>
              <a:t>FMC</a:t>
            </a:r>
            <a:endParaRPr kumimoji="1" lang="en-US" altLang="ja-JP" sz="1500" dirty="0" smtClean="0"/>
          </a:p>
        </p:txBody>
      </p:sp>
      <p:sp>
        <p:nvSpPr>
          <p:cNvPr id="14" name="テキスト ボックス 13"/>
          <p:cNvSpPr txBox="1"/>
          <p:nvPr/>
        </p:nvSpPr>
        <p:spPr>
          <a:xfrm>
            <a:off x="1339057" y="4157260"/>
            <a:ext cx="1787669" cy="1508105"/>
          </a:xfrm>
          <a:prstGeom prst="rect">
            <a:avLst/>
          </a:prstGeom>
          <a:noFill/>
          <a:ln w="25400">
            <a:solidFill>
              <a:schemeClr val="tx1"/>
            </a:solidFill>
            <a:prstDash val="solid"/>
          </a:ln>
        </p:spPr>
        <p:txBody>
          <a:bodyPr wrap="none" rtlCol="0">
            <a:spAutoFit/>
          </a:bodyPr>
          <a:lstStyle/>
          <a:p>
            <a:pPr algn="ctr"/>
            <a:r>
              <a:rPr lang="ja-JP" altLang="en-US" sz="2000" dirty="0" smtClean="0"/>
              <a:t>オシロスコープ</a:t>
            </a:r>
            <a:endParaRPr lang="en-US" altLang="ja-JP" sz="2000" dirty="0" smtClean="0"/>
          </a:p>
          <a:p>
            <a:pPr algn="ctr"/>
            <a:endParaRPr lang="en-US" altLang="ja-JP" sz="2400" dirty="0" smtClean="0"/>
          </a:p>
          <a:p>
            <a:pPr algn="ctr"/>
            <a:endParaRPr lang="en-US" altLang="ja-JP" sz="2400" dirty="0" smtClean="0"/>
          </a:p>
          <a:p>
            <a:pPr algn="ctr"/>
            <a:endParaRPr lang="en-US" altLang="ja-JP" sz="2400" dirty="0" smtClean="0"/>
          </a:p>
        </p:txBody>
      </p:sp>
      <p:sp>
        <p:nvSpPr>
          <p:cNvPr id="15" name="テキスト ボックス 14"/>
          <p:cNvSpPr txBox="1"/>
          <p:nvPr/>
        </p:nvSpPr>
        <p:spPr>
          <a:xfrm>
            <a:off x="1573122" y="4615659"/>
            <a:ext cx="800219" cy="830997"/>
          </a:xfrm>
          <a:prstGeom prst="rect">
            <a:avLst/>
          </a:prstGeom>
          <a:noFill/>
          <a:ln w="25400">
            <a:solidFill>
              <a:schemeClr val="tx1"/>
            </a:solidFill>
          </a:ln>
        </p:spPr>
        <p:txBody>
          <a:bodyPr wrap="none" rtlCol="0" anchor="ctr">
            <a:spAutoFit/>
          </a:bodyPr>
          <a:lstStyle/>
          <a:p>
            <a:pPr algn="ctr"/>
            <a:r>
              <a:rPr lang="en-US" altLang="ja-JP" sz="4800" dirty="0" smtClean="0">
                <a:solidFill>
                  <a:srgbClr val="FF0000"/>
                </a:solidFill>
              </a:rPr>
              <a:t>〜</a:t>
            </a:r>
            <a:endParaRPr kumimoji="1" lang="ja-JP" altLang="en-US" sz="4800" dirty="0">
              <a:solidFill>
                <a:srgbClr val="FF0000"/>
              </a:solidFill>
            </a:endParaRPr>
          </a:p>
        </p:txBody>
      </p:sp>
      <p:sp>
        <p:nvSpPr>
          <p:cNvPr id="16" name="円/楕円 15"/>
          <p:cNvSpPr/>
          <p:nvPr/>
        </p:nvSpPr>
        <p:spPr>
          <a:xfrm>
            <a:off x="2800118" y="4590328"/>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2542020" y="4590330"/>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2800118" y="4928993"/>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542020" y="4928995"/>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2800118" y="5291244"/>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2542020" y="5291246"/>
            <a:ext cx="163304" cy="177122"/>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478131" y="4697592"/>
            <a:ext cx="301660" cy="646331"/>
          </a:xfrm>
          <a:prstGeom prst="rect">
            <a:avLst/>
          </a:prstGeom>
          <a:noFill/>
        </p:spPr>
        <p:txBody>
          <a:bodyPr wrap="none" rtlCol="0" anchor="ctr">
            <a:spAutoFit/>
          </a:bodyPr>
          <a:lstStyle/>
          <a:p>
            <a:pPr algn="ctr"/>
            <a:r>
              <a:rPr kumimoji="1" lang="en-US" altLang="ja-JP" dirty="0" smtClean="0"/>
              <a:t>/</a:t>
            </a:r>
          </a:p>
          <a:p>
            <a:pPr algn="ctr"/>
            <a:r>
              <a:rPr kumimoji="1" lang="en-US" altLang="ja-JP" dirty="0" smtClean="0"/>
              <a:t>2</a:t>
            </a:r>
            <a:endParaRPr kumimoji="1" lang="ja-JP" altLang="en-US" dirty="0"/>
          </a:p>
        </p:txBody>
      </p:sp>
      <p:sp>
        <p:nvSpPr>
          <p:cNvPr id="23" name="テキスト ボックス 22"/>
          <p:cNvSpPr txBox="1"/>
          <p:nvPr/>
        </p:nvSpPr>
        <p:spPr>
          <a:xfrm>
            <a:off x="835838" y="1476346"/>
            <a:ext cx="5372259" cy="1692771"/>
          </a:xfrm>
          <a:prstGeom prst="rect">
            <a:avLst/>
          </a:prstGeom>
          <a:noFill/>
        </p:spPr>
        <p:txBody>
          <a:bodyPr wrap="none" rtlCol="0">
            <a:spAutoFit/>
          </a:bodyPr>
          <a:lstStyle/>
          <a:p>
            <a:r>
              <a:rPr lang="ja-JP" altLang="en-US" sz="2400" dirty="0" smtClean="0"/>
              <a:t>評価方法</a:t>
            </a:r>
            <a:r>
              <a:rPr lang="en-US" altLang="ja-JP" sz="2400" dirty="0" smtClean="0"/>
              <a:t>:</a:t>
            </a:r>
          </a:p>
          <a:p>
            <a:r>
              <a:rPr lang="en-US" altLang="ja-JP" sz="2000" dirty="0" smtClean="0"/>
              <a:t>    1. FPGA </a:t>
            </a:r>
            <a:r>
              <a:rPr lang="ja-JP" altLang="en-US" sz="2000" dirty="0" smtClean="0"/>
              <a:t>である周波数の</a:t>
            </a:r>
            <a:r>
              <a:rPr lang="en-US" altLang="ja-JP" sz="2000" dirty="0" smtClean="0"/>
              <a:t> Sine/Cosine </a:t>
            </a:r>
            <a:r>
              <a:rPr lang="ja-JP" altLang="en-US" sz="2000" dirty="0" smtClean="0"/>
              <a:t>波を生成</a:t>
            </a:r>
            <a:endParaRPr lang="en-US" altLang="ja-JP" sz="2000" dirty="0" smtClean="0"/>
          </a:p>
          <a:p>
            <a:r>
              <a:rPr lang="en-US" altLang="ja-JP" sz="2000" dirty="0" smtClean="0"/>
              <a:t>    2. 2 </a:t>
            </a:r>
            <a:r>
              <a:rPr lang="en-US" altLang="ja-JP" sz="2000" dirty="0" err="1" smtClean="0"/>
              <a:t>ch</a:t>
            </a:r>
            <a:r>
              <a:rPr lang="en-US" altLang="ja-JP" sz="2000" dirty="0" smtClean="0"/>
              <a:t>. </a:t>
            </a:r>
            <a:r>
              <a:rPr lang="ja-JP" altLang="en-US" sz="2000" dirty="0" smtClean="0"/>
              <a:t>の</a:t>
            </a:r>
            <a:r>
              <a:rPr lang="en-US" altLang="ja-JP" sz="2000" dirty="0" smtClean="0"/>
              <a:t> DAC </a:t>
            </a:r>
            <a:r>
              <a:rPr lang="ja-JP" altLang="en-US" sz="2000" dirty="0" smtClean="0"/>
              <a:t>で出力</a:t>
            </a:r>
            <a:endParaRPr lang="en-US" altLang="ja-JP" sz="2000" dirty="0" smtClean="0"/>
          </a:p>
          <a:p>
            <a:r>
              <a:rPr lang="en-US" altLang="ja-JP" sz="2000" dirty="0" smtClean="0"/>
              <a:t>    3. </a:t>
            </a:r>
            <a:r>
              <a:rPr lang="ja-JP" altLang="en-US" sz="2000" dirty="0" smtClean="0"/>
              <a:t>オシロスコープで電圧（</a:t>
            </a:r>
            <a:r>
              <a:rPr lang="en-US" altLang="ja-JP" sz="2000" dirty="0" smtClean="0"/>
              <a:t>peak-to-peak</a:t>
            </a:r>
            <a:r>
              <a:rPr lang="ja-JP" altLang="en-US" sz="2000" dirty="0" smtClean="0"/>
              <a:t>）を測定</a:t>
            </a:r>
            <a:endParaRPr lang="en-US" altLang="ja-JP" sz="2000" dirty="0" smtClean="0"/>
          </a:p>
          <a:p>
            <a:r>
              <a:rPr lang="en-US" altLang="ja-JP" sz="2000" dirty="0" smtClean="0"/>
              <a:t>    4. </a:t>
            </a:r>
            <a:r>
              <a:rPr lang="ja-JP" altLang="en-US" sz="2000" dirty="0" smtClean="0"/>
              <a:t>周波数を変えて測定（以下同様）</a:t>
            </a:r>
            <a:endParaRPr kumimoji="1" lang="ja-JP" alt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帯域の評価</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42</a:t>
            </a:fld>
            <a:endParaRPr lang="ja-JP" altLang="en-US"/>
          </a:p>
        </p:txBody>
      </p:sp>
      <p:pic>
        <p:nvPicPr>
          <p:cNvPr id="6" name="図 5" descr="04 - 1.jpg"/>
          <p:cNvPicPr>
            <a:picLocks noChangeAspect="1"/>
          </p:cNvPicPr>
          <p:nvPr/>
        </p:nvPicPr>
        <p:blipFill>
          <a:blip r:embed="rId2"/>
          <a:stretch>
            <a:fillRect/>
          </a:stretch>
        </p:blipFill>
        <p:spPr>
          <a:xfrm>
            <a:off x="1161487" y="1316350"/>
            <a:ext cx="6720000" cy="5040000"/>
          </a:xfrm>
          <a:prstGeom prst="rect">
            <a:avLst/>
          </a:prstGeom>
        </p:spPr>
      </p:pic>
      <p:sp>
        <p:nvSpPr>
          <p:cNvPr id="7" name="テキスト ボックス 6"/>
          <p:cNvSpPr txBox="1"/>
          <p:nvPr/>
        </p:nvSpPr>
        <p:spPr>
          <a:xfrm>
            <a:off x="3213086" y="4374775"/>
            <a:ext cx="1921920" cy="461665"/>
          </a:xfrm>
          <a:prstGeom prst="rect">
            <a:avLst/>
          </a:prstGeom>
          <a:solidFill>
            <a:schemeClr val="bg1"/>
          </a:solidFill>
          <a:ln w="25400">
            <a:solidFill>
              <a:srgbClr val="FF0000"/>
            </a:solidFill>
          </a:ln>
        </p:spPr>
        <p:txBody>
          <a:bodyPr wrap="none" rtlCol="0">
            <a:spAutoFit/>
          </a:bodyPr>
          <a:lstStyle/>
          <a:p>
            <a:r>
              <a:rPr lang="ja-JP" altLang="en-US" sz="2400" dirty="0" smtClean="0"/>
              <a:t>アナログ基板</a:t>
            </a:r>
            <a:endParaRPr kumimoji="1" lang="ja-JP" altLang="en-US" sz="2400" dirty="0"/>
          </a:p>
        </p:txBody>
      </p:sp>
      <p:sp>
        <p:nvSpPr>
          <p:cNvPr id="8" name="テキスト ボックス 7"/>
          <p:cNvSpPr txBox="1"/>
          <p:nvPr/>
        </p:nvSpPr>
        <p:spPr>
          <a:xfrm>
            <a:off x="6904223" y="3620057"/>
            <a:ext cx="1915909" cy="461665"/>
          </a:xfrm>
          <a:prstGeom prst="rect">
            <a:avLst/>
          </a:prstGeom>
          <a:solidFill>
            <a:schemeClr val="bg1"/>
          </a:solidFill>
          <a:ln w="25400">
            <a:solidFill>
              <a:srgbClr val="FF0000"/>
            </a:solidFill>
          </a:ln>
        </p:spPr>
        <p:txBody>
          <a:bodyPr wrap="none" rtlCol="0">
            <a:spAutoFit/>
          </a:bodyPr>
          <a:lstStyle/>
          <a:p>
            <a:r>
              <a:rPr lang="ja-JP" altLang="en-US" sz="2400" dirty="0" smtClean="0"/>
              <a:t>デジタル基板</a:t>
            </a:r>
            <a:endParaRPr kumimoji="1" lang="ja-JP" altLang="en-US" sz="2400" dirty="0"/>
          </a:p>
        </p:txBody>
      </p:sp>
      <p:sp>
        <p:nvSpPr>
          <p:cNvPr id="9" name="テキスト ボックス 8"/>
          <p:cNvSpPr txBox="1"/>
          <p:nvPr/>
        </p:nvSpPr>
        <p:spPr>
          <a:xfrm>
            <a:off x="4851576" y="1590069"/>
            <a:ext cx="2108269" cy="461665"/>
          </a:xfrm>
          <a:prstGeom prst="rect">
            <a:avLst/>
          </a:prstGeom>
          <a:solidFill>
            <a:schemeClr val="bg1"/>
          </a:solidFill>
          <a:ln w="25400">
            <a:solidFill>
              <a:srgbClr val="FF0000"/>
            </a:solidFill>
          </a:ln>
        </p:spPr>
        <p:txBody>
          <a:bodyPr wrap="none" rtlCol="0">
            <a:spAutoFit/>
          </a:bodyPr>
          <a:lstStyle/>
          <a:p>
            <a:r>
              <a:rPr lang="ja-JP" altLang="en-US" sz="2400" dirty="0" smtClean="0"/>
              <a:t>オシロスコープ</a:t>
            </a:r>
            <a:endParaRPr kumimoji="1" lang="ja-JP" altLang="en-US"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帯域の評価</a:t>
            </a:r>
            <a:r>
              <a:rPr lang="en-US" altLang="ja-JP" dirty="0" smtClean="0"/>
              <a:t> – </a:t>
            </a:r>
            <a:r>
              <a:rPr lang="ja-JP" altLang="en-US" dirty="0" smtClean="0"/>
              <a:t>結果</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43</a:t>
            </a:fld>
            <a:endParaRPr lang="ja-JP" altLang="en-US"/>
          </a:p>
        </p:txBody>
      </p:sp>
      <p:pic>
        <p:nvPicPr>
          <p:cNvPr id="6" name="図 5" descr="dac_output_fmc150.png"/>
          <p:cNvPicPr>
            <a:picLocks noChangeAspect="1"/>
          </p:cNvPicPr>
          <p:nvPr/>
        </p:nvPicPr>
        <p:blipFill>
          <a:blip r:embed="rId2"/>
          <a:stretch>
            <a:fillRect/>
          </a:stretch>
        </p:blipFill>
        <p:spPr>
          <a:xfrm>
            <a:off x="816781" y="1285138"/>
            <a:ext cx="7560000" cy="5040000"/>
          </a:xfrm>
          <a:prstGeom prst="rect">
            <a:avLst/>
          </a:prstGeom>
        </p:spPr>
      </p:pic>
      <p:sp>
        <p:nvSpPr>
          <p:cNvPr id="7" name="円/楕円 6"/>
          <p:cNvSpPr>
            <a:spLocks noChangeAspect="1"/>
          </p:cNvSpPr>
          <p:nvPr/>
        </p:nvSpPr>
        <p:spPr>
          <a:xfrm>
            <a:off x="6341521" y="1470464"/>
            <a:ext cx="1979999" cy="1979999"/>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帯域の評価</a:t>
            </a:r>
            <a:r>
              <a:rPr lang="en-US" altLang="ja-JP" dirty="0" smtClean="0"/>
              <a:t> – </a:t>
            </a:r>
            <a:r>
              <a:rPr lang="ja-JP" altLang="en-US" dirty="0" smtClean="0"/>
              <a:t>結果</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44</a:t>
            </a:fld>
            <a:endParaRPr lang="ja-JP" altLang="en-US"/>
          </a:p>
        </p:txBody>
      </p:sp>
      <p:pic>
        <p:nvPicPr>
          <p:cNvPr id="6" name="図 5" descr="dac_output_fmc150.png"/>
          <p:cNvPicPr>
            <a:picLocks noChangeAspect="1"/>
          </p:cNvPicPr>
          <p:nvPr/>
        </p:nvPicPr>
        <p:blipFill>
          <a:blip r:embed="rId2"/>
          <a:stretch>
            <a:fillRect/>
          </a:stretch>
        </p:blipFill>
        <p:spPr>
          <a:xfrm>
            <a:off x="816781" y="1285138"/>
            <a:ext cx="7560000" cy="5040000"/>
          </a:xfrm>
          <a:prstGeom prst="rect">
            <a:avLst/>
          </a:prstGeom>
        </p:spPr>
      </p:pic>
      <p:sp>
        <p:nvSpPr>
          <p:cNvPr id="7" name="円/楕円 6"/>
          <p:cNvSpPr>
            <a:spLocks noChangeAspect="1"/>
          </p:cNvSpPr>
          <p:nvPr/>
        </p:nvSpPr>
        <p:spPr>
          <a:xfrm>
            <a:off x="6341521" y="1470464"/>
            <a:ext cx="1979999" cy="1979999"/>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273454" y="4561530"/>
            <a:ext cx="6699871" cy="1569660"/>
          </a:xfrm>
          <a:prstGeom prst="rect">
            <a:avLst/>
          </a:prstGeom>
          <a:solidFill>
            <a:schemeClr val="bg1"/>
          </a:solidFill>
          <a:ln w="25400">
            <a:solidFill>
              <a:srgbClr val="FF0000"/>
            </a:solidFill>
          </a:ln>
        </p:spPr>
        <p:txBody>
          <a:bodyPr wrap="none" rtlCol="0">
            <a:spAutoFit/>
          </a:bodyPr>
          <a:lstStyle/>
          <a:p>
            <a:pPr algn="ctr"/>
            <a:r>
              <a:rPr kumimoji="1" lang="en-US" altLang="ja-JP" sz="3200" dirty="0" smtClean="0"/>
              <a:t>1 </a:t>
            </a:r>
            <a:r>
              <a:rPr kumimoji="1" lang="en-US" altLang="ja-JP" sz="3200" dirty="0" err="1" smtClean="0"/>
              <a:t>ch</a:t>
            </a:r>
            <a:r>
              <a:rPr kumimoji="1" lang="en-US" altLang="ja-JP" sz="3200" dirty="0" smtClean="0"/>
              <a:t>. </a:t>
            </a:r>
            <a:r>
              <a:rPr kumimoji="1" lang="ja-JP" altLang="en-US" sz="3200" dirty="0" smtClean="0"/>
              <a:t>あたりの帯域</a:t>
            </a:r>
            <a:r>
              <a:rPr kumimoji="1" lang="en-US" altLang="ja-JP" sz="3200" dirty="0" smtClean="0"/>
              <a:t> 100 MHz</a:t>
            </a:r>
          </a:p>
          <a:p>
            <a:pPr algn="ctr"/>
            <a:r>
              <a:rPr lang="en-US" altLang="ja-JP" sz="3200" dirty="0" smtClean="0"/>
              <a:t>2 </a:t>
            </a:r>
            <a:r>
              <a:rPr lang="en-US" altLang="ja-JP" sz="3200" dirty="0" err="1" smtClean="0"/>
              <a:t>ch</a:t>
            </a:r>
            <a:r>
              <a:rPr lang="en-US" altLang="ja-JP" sz="3200" dirty="0" smtClean="0"/>
              <a:t>. </a:t>
            </a:r>
            <a:r>
              <a:rPr lang="ja-JP" altLang="en-US" sz="3200" dirty="0" smtClean="0"/>
              <a:t>合わせての帯域は、</a:t>
            </a:r>
            <a:r>
              <a:rPr lang="en-US" altLang="ja-JP" sz="3200" dirty="0" smtClean="0"/>
              <a:t>200 MHz</a:t>
            </a:r>
          </a:p>
          <a:p>
            <a:pPr algn="ctr"/>
            <a:r>
              <a:rPr kumimoji="1" lang="en-US" altLang="ja-JP" sz="3200" dirty="0" smtClean="0"/>
              <a:t>GB </a:t>
            </a:r>
            <a:r>
              <a:rPr kumimoji="1" lang="ja-JP" altLang="en-US" sz="3200" dirty="0" smtClean="0"/>
              <a:t>の要求値</a:t>
            </a:r>
            <a:r>
              <a:rPr kumimoji="1" lang="en-US" altLang="ja-JP" sz="3200" dirty="0" smtClean="0"/>
              <a:t> ± 100 MHz </a:t>
            </a:r>
            <a:r>
              <a:rPr kumimoji="1" lang="ja-JP" altLang="en-US" sz="3200" dirty="0" smtClean="0"/>
              <a:t>を満足する！</a:t>
            </a:r>
            <a:endParaRPr kumimoji="1" lang="en-US" altLang="ja-JP" sz="32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lang="ja-JP" altLang="en-US" dirty="0"/>
          </a:p>
        </p:txBody>
      </p:sp>
      <p:sp>
        <p:nvSpPr>
          <p:cNvPr id="3" name="コンテンツ プレースホルダ 2"/>
          <p:cNvSpPr>
            <a:spLocks noGrp="1"/>
          </p:cNvSpPr>
          <p:nvPr>
            <p:ph idx="1"/>
          </p:nvPr>
        </p:nvSpPr>
        <p:spPr/>
        <p:txBody>
          <a:bodyPr>
            <a:normAutofit fontScale="77500" lnSpcReduction="20000"/>
          </a:bodyPr>
          <a:lstStyle/>
          <a:p>
            <a:r>
              <a:rPr lang="en-US" altLang="ja-JP" dirty="0" smtClean="0"/>
              <a:t>GroundBIRD </a:t>
            </a:r>
            <a:r>
              <a:rPr lang="ja-JP" altLang="en-US" dirty="0" smtClean="0"/>
              <a:t>に搭載する</a:t>
            </a:r>
            <a:r>
              <a:rPr lang="en-US" altLang="ja-JP" dirty="0" smtClean="0"/>
              <a:t> MKID </a:t>
            </a:r>
            <a:r>
              <a:rPr lang="ja-JP" altLang="en-US" dirty="0" smtClean="0"/>
              <a:t>の読み出し系に用いるフロントエンド回路の開発を行った</a:t>
            </a:r>
            <a:endParaRPr lang="en-US" altLang="ja-JP" dirty="0" smtClean="0"/>
          </a:p>
          <a:p>
            <a:r>
              <a:rPr lang="ja-JP" altLang="en-US" dirty="0" smtClean="0"/>
              <a:t>従来のフロントエンド回路は、市販品で構成していたが、以下の解決すべき課題があった</a:t>
            </a:r>
            <a:r>
              <a:rPr lang="en-US" altLang="ja-JP" dirty="0" smtClean="0"/>
              <a:t>:</a:t>
            </a:r>
          </a:p>
          <a:p>
            <a:pPr lvl="1"/>
            <a:r>
              <a:rPr lang="en-US" altLang="ja-JP" dirty="0" smtClean="0"/>
              <a:t>LPF </a:t>
            </a:r>
            <a:r>
              <a:rPr lang="ja-JP" altLang="en-US" dirty="0" smtClean="0"/>
              <a:t>による帯域制限</a:t>
            </a:r>
            <a:endParaRPr lang="en-US" altLang="ja-JP" dirty="0" smtClean="0"/>
          </a:p>
          <a:p>
            <a:pPr lvl="1"/>
            <a:r>
              <a:rPr lang="ja-JP" altLang="en-US" dirty="0" smtClean="0"/>
              <a:t>消費電力・発熱の過大</a:t>
            </a:r>
            <a:endParaRPr lang="en-US" altLang="ja-JP" dirty="0" smtClean="0"/>
          </a:p>
          <a:p>
            <a:pPr lvl="1"/>
            <a:r>
              <a:rPr lang="ja-JP" altLang="en-US" dirty="0" smtClean="0"/>
              <a:t>ユーザビリティの損失</a:t>
            </a:r>
            <a:endParaRPr lang="en-US" altLang="ja-JP" dirty="0" smtClean="0"/>
          </a:p>
          <a:p>
            <a:r>
              <a:rPr lang="en-US" altLang="ja-JP" dirty="0" smtClean="0"/>
              <a:t>RHEA </a:t>
            </a:r>
            <a:r>
              <a:rPr lang="ja-JP" altLang="en-US" dirty="0" smtClean="0"/>
              <a:t>により以下が改善した</a:t>
            </a:r>
            <a:r>
              <a:rPr lang="en-US" altLang="ja-JP" dirty="0" smtClean="0"/>
              <a:t>:</a:t>
            </a:r>
          </a:p>
          <a:p>
            <a:pPr lvl="1"/>
            <a:r>
              <a:rPr lang="ja-JP" altLang="en-US" dirty="0" smtClean="0"/>
              <a:t>帯域</a:t>
            </a:r>
            <a:r>
              <a:rPr lang="en-US" altLang="ja-JP" dirty="0" smtClean="0"/>
              <a:t> ± 100 MHz</a:t>
            </a:r>
          </a:p>
          <a:p>
            <a:pPr lvl="1"/>
            <a:r>
              <a:rPr lang="ja-JP" altLang="en-US" dirty="0" smtClean="0"/>
              <a:t>消費電力</a:t>
            </a:r>
            <a:r>
              <a:rPr lang="en-US" altLang="ja-JP" dirty="0" smtClean="0"/>
              <a:t> 7.9 W</a:t>
            </a:r>
          </a:p>
          <a:p>
            <a:pPr lvl="1"/>
            <a:r>
              <a:rPr lang="ja-JP" altLang="en-US" dirty="0" smtClean="0"/>
              <a:t>高いユーザビリティの獲得</a:t>
            </a:r>
            <a:endParaRPr lang="en-US" altLang="ja-JP" dirty="0" smtClean="0"/>
          </a:p>
          <a:p>
            <a:r>
              <a:rPr lang="en-US" altLang="ja-JP" dirty="0" smtClean="0"/>
              <a:t>GroundBIRD </a:t>
            </a:r>
            <a:r>
              <a:rPr lang="ja-JP" altLang="en-US" dirty="0" smtClean="0"/>
              <a:t>実験で用いる</a:t>
            </a:r>
            <a:r>
              <a:rPr lang="en-US" altLang="ja-JP" dirty="0" smtClean="0"/>
              <a:t> MKID </a:t>
            </a:r>
            <a:r>
              <a:rPr lang="ja-JP" altLang="en-US" dirty="0" smtClean="0"/>
              <a:t>の読み出し系として満足するフロントエンド回路ができた</a:t>
            </a:r>
            <a:endParaRPr lang="en-US" altLang="ja-JP" dirty="0" smtClean="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45</a:t>
            </a:fld>
            <a:endParaRPr lang="ja-JP" altLang="en-US"/>
          </a:p>
        </p:txBody>
      </p:sp>
      <p:sp>
        <p:nvSpPr>
          <p:cNvPr id="7" name="正方形/長方形 6"/>
          <p:cNvSpPr/>
          <p:nvPr/>
        </p:nvSpPr>
        <p:spPr>
          <a:xfrm>
            <a:off x="195389" y="4394364"/>
            <a:ext cx="8743224" cy="176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57200" y="4014820"/>
            <a:ext cx="4199604" cy="6639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lang="ja-JP" altLang="en-US" dirty="0"/>
          </a:p>
        </p:txBody>
      </p:sp>
      <p:sp>
        <p:nvSpPr>
          <p:cNvPr id="3" name="コンテンツ プレースホルダ 2"/>
          <p:cNvSpPr>
            <a:spLocks noGrp="1"/>
          </p:cNvSpPr>
          <p:nvPr>
            <p:ph idx="1"/>
          </p:nvPr>
        </p:nvSpPr>
        <p:spPr/>
        <p:txBody>
          <a:bodyPr>
            <a:normAutofit fontScale="77500" lnSpcReduction="20000"/>
          </a:bodyPr>
          <a:lstStyle/>
          <a:p>
            <a:r>
              <a:rPr lang="en-US" altLang="ja-JP" dirty="0" smtClean="0"/>
              <a:t>GroundBIRD </a:t>
            </a:r>
            <a:r>
              <a:rPr lang="ja-JP" altLang="en-US" dirty="0" smtClean="0"/>
              <a:t>に搭載する</a:t>
            </a:r>
            <a:r>
              <a:rPr lang="en-US" altLang="ja-JP" dirty="0" smtClean="0"/>
              <a:t> MKID </a:t>
            </a:r>
            <a:r>
              <a:rPr lang="ja-JP" altLang="en-US" dirty="0" smtClean="0"/>
              <a:t>の読み出し系に用いるフロントエンド回路の開発を行った</a:t>
            </a:r>
            <a:endParaRPr lang="en-US" altLang="ja-JP" dirty="0" smtClean="0"/>
          </a:p>
          <a:p>
            <a:r>
              <a:rPr lang="ja-JP" altLang="en-US" dirty="0" smtClean="0"/>
              <a:t>従来のフロントエンド回路は、市販品で構成していたが、以下の解決すべき課題があった</a:t>
            </a:r>
            <a:r>
              <a:rPr lang="en-US" altLang="ja-JP" dirty="0" smtClean="0"/>
              <a:t>:</a:t>
            </a:r>
          </a:p>
          <a:p>
            <a:pPr lvl="1"/>
            <a:r>
              <a:rPr lang="en-US" altLang="ja-JP" dirty="0" smtClean="0"/>
              <a:t>LPF </a:t>
            </a:r>
            <a:r>
              <a:rPr lang="ja-JP" altLang="en-US" dirty="0" smtClean="0"/>
              <a:t>による帯域制限</a:t>
            </a:r>
            <a:endParaRPr lang="en-US" altLang="ja-JP" dirty="0" smtClean="0"/>
          </a:p>
          <a:p>
            <a:pPr lvl="1"/>
            <a:r>
              <a:rPr lang="ja-JP" altLang="en-US" dirty="0" smtClean="0"/>
              <a:t>消費電力・発熱の過大</a:t>
            </a:r>
            <a:endParaRPr lang="en-US" altLang="ja-JP" dirty="0" smtClean="0"/>
          </a:p>
          <a:p>
            <a:pPr lvl="1"/>
            <a:r>
              <a:rPr lang="ja-JP" altLang="en-US" dirty="0" smtClean="0"/>
              <a:t>ユーザビリティの損失</a:t>
            </a:r>
            <a:endParaRPr lang="en-US" altLang="ja-JP" dirty="0" smtClean="0"/>
          </a:p>
          <a:p>
            <a:r>
              <a:rPr lang="en-US" altLang="ja-JP" dirty="0" smtClean="0"/>
              <a:t>RHEA </a:t>
            </a:r>
            <a:r>
              <a:rPr lang="ja-JP" altLang="en-US" dirty="0" smtClean="0"/>
              <a:t>により以下が改善した</a:t>
            </a:r>
            <a:r>
              <a:rPr lang="en-US" altLang="ja-JP" dirty="0" smtClean="0"/>
              <a:t>:</a:t>
            </a:r>
          </a:p>
          <a:p>
            <a:pPr lvl="1"/>
            <a:r>
              <a:rPr lang="ja-JP" altLang="en-US" dirty="0" smtClean="0"/>
              <a:t>帯域</a:t>
            </a:r>
            <a:r>
              <a:rPr lang="en-US" altLang="ja-JP" dirty="0" smtClean="0"/>
              <a:t> ± 100 MHz</a:t>
            </a:r>
          </a:p>
          <a:p>
            <a:pPr lvl="1"/>
            <a:r>
              <a:rPr lang="ja-JP" altLang="en-US" dirty="0" smtClean="0"/>
              <a:t>消費電力</a:t>
            </a:r>
            <a:r>
              <a:rPr lang="en-US" altLang="ja-JP" dirty="0" smtClean="0"/>
              <a:t> 7.9 W</a:t>
            </a:r>
          </a:p>
          <a:p>
            <a:pPr lvl="1"/>
            <a:r>
              <a:rPr lang="ja-JP" altLang="en-US" dirty="0" smtClean="0"/>
              <a:t>高いユーザビリティの獲得</a:t>
            </a:r>
            <a:endParaRPr lang="en-US" altLang="ja-JP" dirty="0" smtClean="0"/>
          </a:p>
          <a:p>
            <a:r>
              <a:rPr lang="en-US" altLang="ja-JP" dirty="0" smtClean="0"/>
              <a:t>GroundBIRD </a:t>
            </a:r>
            <a:r>
              <a:rPr lang="ja-JP" altLang="en-US" dirty="0" smtClean="0"/>
              <a:t>実験で用いる</a:t>
            </a:r>
            <a:r>
              <a:rPr lang="en-US" altLang="ja-JP" dirty="0" smtClean="0"/>
              <a:t> MKID </a:t>
            </a:r>
            <a:r>
              <a:rPr lang="ja-JP" altLang="en-US" dirty="0" smtClean="0"/>
              <a:t>の読み出し系として満足するフロントエンド回路ができた</a:t>
            </a:r>
            <a:endParaRPr lang="en-US" altLang="ja-JP" dirty="0" smtClean="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46</a:t>
            </a:fld>
            <a:endParaRPr lang="ja-JP" altLang="en-US"/>
          </a:p>
        </p:txBody>
      </p:sp>
      <p:grpSp>
        <p:nvGrpSpPr>
          <p:cNvPr id="10" name="図形グループ 9"/>
          <p:cNvGrpSpPr/>
          <p:nvPr/>
        </p:nvGrpSpPr>
        <p:grpSpPr>
          <a:xfrm>
            <a:off x="4730189" y="2898416"/>
            <a:ext cx="4077174" cy="1463380"/>
            <a:chOff x="4339409" y="2898416"/>
            <a:chExt cx="4077174" cy="1463380"/>
          </a:xfrm>
        </p:grpSpPr>
        <p:sp>
          <p:nvSpPr>
            <p:cNvPr id="7" name="テキスト ボックス 6"/>
            <p:cNvSpPr txBox="1"/>
            <p:nvPr/>
          </p:nvSpPr>
          <p:spPr>
            <a:xfrm>
              <a:off x="4348130" y="2898416"/>
              <a:ext cx="1767231" cy="430887"/>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LPF </a:t>
              </a:r>
              <a:r>
                <a:rPr kumimoji="1" lang="ja-JP" altLang="en-US" sz="2200" dirty="0" smtClean="0"/>
                <a:t>を排除</a:t>
              </a:r>
              <a:endParaRPr kumimoji="1" lang="ja-JP" altLang="en-US" sz="2200" dirty="0"/>
            </a:p>
          </p:txBody>
        </p:sp>
        <p:sp>
          <p:nvSpPr>
            <p:cNvPr id="8" name="テキスト ボックス 7"/>
            <p:cNvSpPr txBox="1"/>
            <p:nvPr/>
          </p:nvSpPr>
          <p:spPr>
            <a:xfrm>
              <a:off x="4339409" y="3244547"/>
              <a:ext cx="3665674" cy="430887"/>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a:t>
              </a:r>
              <a:r>
                <a:rPr lang="ja-JP" altLang="en-US" sz="2200" dirty="0" smtClean="0"/>
                <a:t>クロック分配方式の簡素化</a:t>
              </a:r>
              <a:endParaRPr kumimoji="1" lang="ja-JP" altLang="en-US" sz="2200" dirty="0"/>
            </a:p>
          </p:txBody>
        </p:sp>
        <p:sp>
          <p:nvSpPr>
            <p:cNvPr id="9" name="テキスト ボックス 8"/>
            <p:cNvSpPr txBox="1"/>
            <p:nvPr/>
          </p:nvSpPr>
          <p:spPr>
            <a:xfrm>
              <a:off x="4339839" y="3592355"/>
              <a:ext cx="4076744" cy="769441"/>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a:t>
              </a:r>
              <a:r>
                <a:rPr lang="ja-JP" altLang="en-US" sz="2200" dirty="0" smtClean="0"/>
                <a:t>水晶発振器の周波数の変更、</a:t>
              </a:r>
              <a:endParaRPr lang="en-US" altLang="ja-JP" sz="2200" dirty="0" smtClean="0"/>
            </a:p>
            <a:p>
              <a:r>
                <a:rPr kumimoji="1" lang="ja-JP" altLang="en-US" sz="2200" dirty="0" smtClean="0"/>
                <a:t>　</a:t>
              </a:r>
              <a:r>
                <a:rPr kumimoji="1" lang="en-US" altLang="ja-JP" sz="2200" dirty="0" smtClean="0"/>
                <a:t>  </a:t>
              </a:r>
              <a:r>
                <a:rPr kumimoji="1" lang="ja-JP" altLang="en-US" sz="2200" dirty="0" smtClean="0"/>
                <a:t>コネクターの統一</a:t>
              </a:r>
              <a:endParaRPr kumimoji="1" lang="ja-JP" altLang="en-US" sz="2200" dirty="0"/>
            </a:p>
          </p:txBody>
        </p:sp>
      </p:grpSp>
      <p:sp>
        <p:nvSpPr>
          <p:cNvPr id="15" name="正方形/長方形 14"/>
          <p:cNvSpPr/>
          <p:nvPr/>
        </p:nvSpPr>
        <p:spPr>
          <a:xfrm>
            <a:off x="195389" y="4394364"/>
            <a:ext cx="8743224" cy="176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12905" y="3992540"/>
            <a:ext cx="4199604" cy="6639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lang="ja-JP" altLang="en-US" dirty="0"/>
          </a:p>
        </p:txBody>
      </p:sp>
      <p:sp>
        <p:nvSpPr>
          <p:cNvPr id="3" name="コンテンツ プレースホルダ 2"/>
          <p:cNvSpPr>
            <a:spLocks noGrp="1"/>
          </p:cNvSpPr>
          <p:nvPr>
            <p:ph idx="1"/>
          </p:nvPr>
        </p:nvSpPr>
        <p:spPr/>
        <p:txBody>
          <a:bodyPr>
            <a:normAutofit fontScale="77500" lnSpcReduction="20000"/>
          </a:bodyPr>
          <a:lstStyle/>
          <a:p>
            <a:r>
              <a:rPr lang="en-US" altLang="ja-JP" dirty="0" smtClean="0"/>
              <a:t>GroundBIRD </a:t>
            </a:r>
            <a:r>
              <a:rPr lang="ja-JP" altLang="en-US" dirty="0" smtClean="0"/>
              <a:t>に搭載する</a:t>
            </a:r>
            <a:r>
              <a:rPr lang="en-US" altLang="ja-JP" dirty="0" smtClean="0"/>
              <a:t> MKID </a:t>
            </a:r>
            <a:r>
              <a:rPr lang="ja-JP" altLang="en-US" dirty="0" smtClean="0"/>
              <a:t>の読み出し系に用いるフロントエンド回路の開発を行った</a:t>
            </a:r>
            <a:endParaRPr lang="en-US" altLang="ja-JP" dirty="0" smtClean="0"/>
          </a:p>
          <a:p>
            <a:r>
              <a:rPr lang="ja-JP" altLang="en-US" dirty="0" smtClean="0"/>
              <a:t>従来のフロントエンド回路は、市販品で構成していたが、以下の解決すべき課題があった</a:t>
            </a:r>
            <a:r>
              <a:rPr lang="en-US" altLang="ja-JP" dirty="0" smtClean="0"/>
              <a:t>:</a:t>
            </a:r>
          </a:p>
          <a:p>
            <a:pPr lvl="1"/>
            <a:r>
              <a:rPr lang="en-US" altLang="ja-JP" dirty="0" smtClean="0"/>
              <a:t>LPF </a:t>
            </a:r>
            <a:r>
              <a:rPr lang="ja-JP" altLang="en-US" dirty="0" smtClean="0"/>
              <a:t>による帯域制限</a:t>
            </a:r>
            <a:endParaRPr lang="en-US" altLang="ja-JP" dirty="0" smtClean="0"/>
          </a:p>
          <a:p>
            <a:pPr lvl="1"/>
            <a:r>
              <a:rPr lang="ja-JP" altLang="en-US" dirty="0" smtClean="0"/>
              <a:t>消費電力・発熱の過大</a:t>
            </a:r>
            <a:endParaRPr lang="en-US" altLang="ja-JP" dirty="0" smtClean="0"/>
          </a:p>
          <a:p>
            <a:pPr lvl="1"/>
            <a:r>
              <a:rPr lang="ja-JP" altLang="en-US" dirty="0" smtClean="0"/>
              <a:t>ユーザビリティの損失</a:t>
            </a:r>
            <a:endParaRPr lang="en-US" altLang="ja-JP" dirty="0" smtClean="0"/>
          </a:p>
          <a:p>
            <a:r>
              <a:rPr lang="en-US" altLang="ja-JP" dirty="0" smtClean="0"/>
              <a:t>RHEA </a:t>
            </a:r>
            <a:r>
              <a:rPr lang="ja-JP" altLang="en-US" dirty="0" smtClean="0"/>
              <a:t>により以下が改善した</a:t>
            </a:r>
            <a:r>
              <a:rPr lang="en-US" altLang="ja-JP" dirty="0" smtClean="0"/>
              <a:t>:</a:t>
            </a:r>
          </a:p>
          <a:p>
            <a:pPr lvl="1"/>
            <a:r>
              <a:rPr lang="ja-JP" altLang="en-US" dirty="0" smtClean="0"/>
              <a:t>帯域</a:t>
            </a:r>
            <a:r>
              <a:rPr lang="en-US" altLang="ja-JP" dirty="0" smtClean="0"/>
              <a:t> ± 100 MHz</a:t>
            </a:r>
          </a:p>
          <a:p>
            <a:pPr lvl="1"/>
            <a:r>
              <a:rPr lang="ja-JP" altLang="en-US" dirty="0" smtClean="0"/>
              <a:t>消費電力</a:t>
            </a:r>
            <a:r>
              <a:rPr lang="en-US" altLang="ja-JP" dirty="0" smtClean="0"/>
              <a:t> 7.9 W</a:t>
            </a:r>
          </a:p>
          <a:p>
            <a:pPr lvl="1"/>
            <a:r>
              <a:rPr lang="ja-JP" altLang="en-US" dirty="0" smtClean="0"/>
              <a:t>高いユーザビリティの獲得</a:t>
            </a:r>
            <a:endParaRPr lang="en-US" altLang="ja-JP" dirty="0" smtClean="0"/>
          </a:p>
          <a:p>
            <a:r>
              <a:rPr lang="en-US" altLang="ja-JP" dirty="0" smtClean="0"/>
              <a:t>GroundBIRD </a:t>
            </a:r>
            <a:r>
              <a:rPr lang="ja-JP" altLang="en-US" dirty="0" smtClean="0"/>
              <a:t>実験で用いる</a:t>
            </a:r>
            <a:r>
              <a:rPr lang="en-US" altLang="ja-JP" dirty="0" smtClean="0"/>
              <a:t> MKID </a:t>
            </a:r>
            <a:r>
              <a:rPr lang="ja-JP" altLang="en-US" dirty="0" smtClean="0"/>
              <a:t>の読み出し系として満足するフロントエンド回路を開発・評価した</a:t>
            </a:r>
            <a:endParaRPr lang="en-US" altLang="ja-JP" dirty="0" smtClean="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47</a:t>
            </a:fld>
            <a:endParaRPr lang="ja-JP" altLang="en-US"/>
          </a:p>
        </p:txBody>
      </p:sp>
      <p:grpSp>
        <p:nvGrpSpPr>
          <p:cNvPr id="10" name="図形グループ 9"/>
          <p:cNvGrpSpPr/>
          <p:nvPr/>
        </p:nvGrpSpPr>
        <p:grpSpPr>
          <a:xfrm>
            <a:off x="4730189" y="2898416"/>
            <a:ext cx="4077174" cy="1463380"/>
            <a:chOff x="4339409" y="2898416"/>
            <a:chExt cx="4077174" cy="1463380"/>
          </a:xfrm>
        </p:grpSpPr>
        <p:sp>
          <p:nvSpPr>
            <p:cNvPr id="7" name="テキスト ボックス 6"/>
            <p:cNvSpPr txBox="1"/>
            <p:nvPr/>
          </p:nvSpPr>
          <p:spPr>
            <a:xfrm>
              <a:off x="4348130" y="2898416"/>
              <a:ext cx="1767231" cy="430887"/>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LPF </a:t>
              </a:r>
              <a:r>
                <a:rPr kumimoji="1" lang="ja-JP" altLang="en-US" sz="2200" dirty="0" smtClean="0"/>
                <a:t>を排除</a:t>
              </a:r>
              <a:endParaRPr kumimoji="1" lang="ja-JP" altLang="en-US" sz="2200" dirty="0"/>
            </a:p>
          </p:txBody>
        </p:sp>
        <p:sp>
          <p:nvSpPr>
            <p:cNvPr id="8" name="テキスト ボックス 7"/>
            <p:cNvSpPr txBox="1"/>
            <p:nvPr/>
          </p:nvSpPr>
          <p:spPr>
            <a:xfrm>
              <a:off x="4339409" y="3244547"/>
              <a:ext cx="3665674" cy="430887"/>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a:t>
              </a:r>
              <a:r>
                <a:rPr lang="ja-JP" altLang="en-US" sz="2200" dirty="0" smtClean="0"/>
                <a:t>クロック分配方式の簡素化</a:t>
              </a:r>
              <a:endParaRPr kumimoji="1" lang="ja-JP" altLang="en-US" sz="2200" dirty="0"/>
            </a:p>
          </p:txBody>
        </p:sp>
        <p:sp>
          <p:nvSpPr>
            <p:cNvPr id="9" name="テキスト ボックス 8"/>
            <p:cNvSpPr txBox="1"/>
            <p:nvPr/>
          </p:nvSpPr>
          <p:spPr>
            <a:xfrm>
              <a:off x="4339839" y="3592355"/>
              <a:ext cx="4076744" cy="769441"/>
            </a:xfrm>
            <a:prstGeom prst="rect">
              <a:avLst/>
            </a:prstGeom>
            <a:noFill/>
          </p:spPr>
          <p:txBody>
            <a:bodyPr wrap="none" rtlCol="0">
              <a:spAutoFit/>
            </a:bodyPr>
            <a:lstStyle/>
            <a:p>
              <a:r>
                <a:rPr kumimoji="1" lang="en-US" altLang="ja-JP" sz="2200" dirty="0" smtClean="0">
                  <a:solidFill>
                    <a:srgbClr val="FF0000"/>
                  </a:solidFill>
                </a:rPr>
                <a:t>→</a:t>
              </a:r>
              <a:r>
                <a:rPr kumimoji="1" lang="en-US" altLang="ja-JP" sz="2200" dirty="0" smtClean="0"/>
                <a:t> </a:t>
              </a:r>
              <a:r>
                <a:rPr lang="ja-JP" altLang="en-US" sz="2200" dirty="0" smtClean="0"/>
                <a:t>水晶発振器の周波数の変更、</a:t>
              </a:r>
              <a:endParaRPr lang="en-US" altLang="ja-JP" sz="2200" dirty="0" smtClean="0"/>
            </a:p>
            <a:p>
              <a:r>
                <a:rPr kumimoji="1" lang="ja-JP" altLang="en-US" sz="2200" dirty="0" smtClean="0"/>
                <a:t>　</a:t>
              </a:r>
              <a:r>
                <a:rPr kumimoji="1" lang="en-US" altLang="ja-JP" sz="2200" dirty="0" smtClean="0"/>
                <a:t>  </a:t>
              </a:r>
              <a:r>
                <a:rPr kumimoji="1" lang="ja-JP" altLang="en-US" sz="2200" dirty="0" smtClean="0"/>
                <a:t>コネクターの統一</a:t>
              </a:r>
              <a:endParaRPr kumimoji="1" lang="ja-JP" altLang="en-US" sz="2200" dirty="0"/>
            </a:p>
          </p:txBody>
        </p:sp>
      </p:grpSp>
      <p:grpSp>
        <p:nvGrpSpPr>
          <p:cNvPr id="14" name="図形グループ 13"/>
          <p:cNvGrpSpPr/>
          <p:nvPr/>
        </p:nvGrpSpPr>
        <p:grpSpPr>
          <a:xfrm>
            <a:off x="4732791" y="4298792"/>
            <a:ext cx="4028838" cy="1061367"/>
            <a:chOff x="4732791" y="4298792"/>
            <a:chExt cx="4028838" cy="1061367"/>
          </a:xfrm>
        </p:grpSpPr>
        <p:sp>
          <p:nvSpPr>
            <p:cNvPr id="11" name="テキスト ボックス 10"/>
            <p:cNvSpPr txBox="1"/>
            <p:nvPr/>
          </p:nvSpPr>
          <p:spPr>
            <a:xfrm>
              <a:off x="4732791" y="4298792"/>
              <a:ext cx="3939951" cy="430887"/>
            </a:xfrm>
            <a:prstGeom prst="rect">
              <a:avLst/>
            </a:prstGeom>
            <a:noFill/>
          </p:spPr>
          <p:txBody>
            <a:bodyPr wrap="none" rtlCol="0">
              <a:spAutoFit/>
            </a:bodyPr>
            <a:lstStyle/>
            <a:p>
              <a:r>
                <a:rPr kumimoji="1" lang="en-US" altLang="ja-JP" sz="2200" dirty="0" smtClean="0">
                  <a:solidFill>
                    <a:srgbClr val="0000FF"/>
                  </a:solidFill>
                </a:rPr>
                <a:t>→</a:t>
              </a:r>
              <a:r>
                <a:rPr kumimoji="1" lang="en-US" altLang="ja-JP" sz="2200" dirty="0" smtClean="0"/>
                <a:t> 30% Up, GB </a:t>
              </a:r>
              <a:r>
                <a:rPr kumimoji="1" lang="ja-JP" altLang="en-US" sz="2200" dirty="0" smtClean="0"/>
                <a:t>の要求値を満足</a:t>
              </a:r>
              <a:endParaRPr kumimoji="1" lang="ja-JP" altLang="en-US" sz="2200" dirty="0"/>
            </a:p>
          </p:txBody>
        </p:sp>
        <p:sp>
          <p:nvSpPr>
            <p:cNvPr id="12" name="テキスト ボックス 11"/>
            <p:cNvSpPr txBox="1"/>
            <p:nvPr/>
          </p:nvSpPr>
          <p:spPr>
            <a:xfrm>
              <a:off x="4733221" y="4614032"/>
              <a:ext cx="1726454" cy="430887"/>
            </a:xfrm>
            <a:prstGeom prst="rect">
              <a:avLst/>
            </a:prstGeom>
            <a:noFill/>
          </p:spPr>
          <p:txBody>
            <a:bodyPr wrap="none" rtlCol="0">
              <a:spAutoFit/>
            </a:bodyPr>
            <a:lstStyle/>
            <a:p>
              <a:r>
                <a:rPr kumimoji="1" lang="en-US" altLang="ja-JP" sz="2200" dirty="0" smtClean="0">
                  <a:solidFill>
                    <a:srgbClr val="0000FF"/>
                  </a:solidFill>
                </a:rPr>
                <a:t>→</a:t>
              </a:r>
              <a:r>
                <a:rPr kumimoji="1" lang="en-US" altLang="ja-JP" sz="2200" dirty="0" smtClean="0"/>
                <a:t> 50% Down</a:t>
              </a:r>
              <a:endParaRPr kumimoji="1" lang="ja-JP" altLang="en-US" sz="2200" dirty="0"/>
            </a:p>
          </p:txBody>
        </p:sp>
        <p:sp>
          <p:nvSpPr>
            <p:cNvPr id="13" name="テキスト ボックス 12"/>
            <p:cNvSpPr txBox="1"/>
            <p:nvPr/>
          </p:nvSpPr>
          <p:spPr>
            <a:xfrm>
              <a:off x="4733651" y="4929272"/>
              <a:ext cx="4027978" cy="430887"/>
            </a:xfrm>
            <a:prstGeom prst="rect">
              <a:avLst/>
            </a:prstGeom>
            <a:noFill/>
          </p:spPr>
          <p:txBody>
            <a:bodyPr wrap="none" rtlCol="0">
              <a:spAutoFit/>
            </a:bodyPr>
            <a:lstStyle/>
            <a:p>
              <a:r>
                <a:rPr kumimoji="1" lang="en-US" altLang="ja-JP" sz="2200" dirty="0" smtClean="0">
                  <a:solidFill>
                    <a:srgbClr val="0000FF"/>
                  </a:solidFill>
                </a:rPr>
                <a:t>→</a:t>
              </a:r>
              <a:r>
                <a:rPr kumimoji="1" lang="en-US" altLang="ja-JP" sz="2200" dirty="0" smtClean="0"/>
                <a:t> Useful clock, No Extra-Fan, etc.</a:t>
              </a:r>
              <a:endParaRPr kumimoji="1" lang="ja-JP" altLang="en-US" sz="2200" dirty="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backup</a:t>
            </a:r>
            <a:endParaRPr lang="ja-JP" altLang="en-US" dirty="0"/>
          </a:p>
        </p:txBody>
      </p:sp>
      <p:sp>
        <p:nvSpPr>
          <p:cNvPr id="8" name="テキスト プレースホルダ 7"/>
          <p:cNvSpPr>
            <a:spLocks noGrp="1"/>
          </p:cNvSpPr>
          <p:nvPr>
            <p:ph type="body" idx="1"/>
          </p:nvPr>
        </p:nvSpPr>
        <p:spPr/>
        <p:txBody>
          <a:bodyPr/>
          <a:lstStyle/>
          <a:p>
            <a:endParaRPr lang="ja-JP" altLang="en-US"/>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7892D14E-91D0-A44D-A4A0-D5DBF8F24DD2}" type="slidenum">
              <a:rPr lang="ja-JP" altLang="en-US" smtClean="0"/>
              <a:t>48</a:t>
            </a:fld>
            <a:endParaRPr lang="ja-JP"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図 5" descr="スクリーンショット 2014-04-22 14.33.20.pn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683"/>
          <a:stretch/>
        </p:blipFill>
        <p:spPr>
          <a:xfrm>
            <a:off x="2995117" y="1227696"/>
            <a:ext cx="4000967" cy="5093626"/>
          </a:xfrm>
          <a:prstGeom prst="rect">
            <a:avLst/>
          </a:prstGeom>
        </p:spPr>
      </p:pic>
      <p:grpSp>
        <p:nvGrpSpPr>
          <p:cNvPr id="22" name="図形グループ 21"/>
          <p:cNvGrpSpPr>
            <a:grpSpLocks noChangeAspect="1"/>
          </p:cNvGrpSpPr>
          <p:nvPr/>
        </p:nvGrpSpPr>
        <p:grpSpPr>
          <a:xfrm>
            <a:off x="6176210" y="1416103"/>
            <a:ext cx="2281660" cy="2069025"/>
            <a:chOff x="1256795" y="2691926"/>
            <a:chExt cx="2877160" cy="2609025"/>
          </a:xfrm>
        </p:grpSpPr>
        <p:pic>
          <p:nvPicPr>
            <p:cNvPr id="23" name="図 22" descr="Assembly-GB-temp-4.bmp"/>
            <p:cNvPicPr>
              <a:picLocks noChangeAspect="1"/>
            </p:cNvPicPr>
            <p:nvPr/>
          </p:nvPicPr>
          <p:blipFill rotWithShape="1">
            <a:blip r:embed="rId3" cstate="print">
              <a:alphaModFix amt="80000"/>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p:blipFill>
          <p:spPr>
            <a:xfrm>
              <a:off x="1256795" y="2691926"/>
              <a:ext cx="2877160" cy="2609025"/>
            </a:xfrm>
            <a:prstGeom prst="rect">
              <a:avLst/>
            </a:prstGeom>
          </p:spPr>
        </p:pic>
        <p:sp>
          <p:nvSpPr>
            <p:cNvPr id="24" name="テキスト ボックス 23"/>
            <p:cNvSpPr txBox="1"/>
            <p:nvPr/>
          </p:nvSpPr>
          <p:spPr>
            <a:xfrm>
              <a:off x="3109987" y="3628822"/>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25" name="テキスト ボックス 24"/>
            <p:cNvSpPr txBox="1"/>
            <p:nvPr/>
          </p:nvSpPr>
          <p:spPr>
            <a:xfrm>
              <a:off x="2715540" y="4307035"/>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26" name="テキスト ボックス 25"/>
            <p:cNvSpPr txBox="1"/>
            <p:nvPr/>
          </p:nvSpPr>
          <p:spPr>
            <a:xfrm>
              <a:off x="1893886" y="4301794"/>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27" name="テキスト ボックス 26"/>
            <p:cNvSpPr txBox="1"/>
            <p:nvPr/>
          </p:nvSpPr>
          <p:spPr>
            <a:xfrm>
              <a:off x="1476030" y="3600921"/>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28" name="テキスト ボックス 27"/>
            <p:cNvSpPr txBox="1"/>
            <p:nvPr/>
          </p:nvSpPr>
          <p:spPr>
            <a:xfrm>
              <a:off x="1879831" y="2897200"/>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29" name="テキスト ボックス 28"/>
            <p:cNvSpPr txBox="1"/>
            <p:nvPr/>
          </p:nvSpPr>
          <p:spPr>
            <a:xfrm>
              <a:off x="2693934" y="2908643"/>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145</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sp>
          <p:nvSpPr>
            <p:cNvPr id="30" name="テキスト ボックス 29"/>
            <p:cNvSpPr txBox="1"/>
            <p:nvPr/>
          </p:nvSpPr>
          <p:spPr>
            <a:xfrm>
              <a:off x="2268399" y="3608284"/>
              <a:ext cx="782678" cy="815019"/>
            </a:xfrm>
            <a:prstGeom prst="rect">
              <a:avLst/>
            </a:prstGeom>
            <a:noFill/>
          </p:spPr>
          <p:txBody>
            <a:bodyPr wrap="none" rtlCol="0">
              <a:spAutoFit/>
            </a:bodyPr>
            <a:lstStyle/>
            <a:p>
              <a:pPr algn="ctr"/>
              <a:r>
                <a:rPr kumimoji="1" lang="en-US" altLang="ja-JP" b="1" dirty="0" smtClean="0">
                  <a:latin typeface="Chalkboard"/>
                  <a:cs typeface="Chalkboard"/>
                  <a:sym typeface="Wingdings"/>
                </a:rPr>
                <a:t>220</a:t>
              </a:r>
            </a:p>
            <a:p>
              <a:pPr algn="ctr"/>
              <a:r>
                <a:rPr kumimoji="1" lang="en-US" altLang="ja-JP" b="1" dirty="0" smtClean="0">
                  <a:latin typeface="Chalkboard"/>
                  <a:cs typeface="Chalkboard"/>
                  <a:sym typeface="Wingdings"/>
                </a:rPr>
                <a:t>GHz</a:t>
              </a:r>
              <a:endParaRPr kumimoji="1" lang="ja-JP" altLang="en-US" b="1" dirty="0">
                <a:latin typeface="Chalkboard"/>
                <a:cs typeface="Chalkboard"/>
              </a:endParaRPr>
            </a:p>
          </p:txBody>
        </p:sp>
      </p:grpSp>
      <p:sp>
        <p:nvSpPr>
          <p:cNvPr id="7" name="正方形/長方形 6"/>
          <p:cNvSpPr/>
          <p:nvPr/>
        </p:nvSpPr>
        <p:spPr>
          <a:xfrm>
            <a:off x="5860181" y="3371073"/>
            <a:ext cx="1225031" cy="3150769"/>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0" name="図形グループ 9"/>
          <p:cNvGrpSpPr/>
          <p:nvPr/>
        </p:nvGrpSpPr>
        <p:grpSpPr>
          <a:xfrm>
            <a:off x="566130" y="3978160"/>
            <a:ext cx="2569934" cy="2455703"/>
            <a:chOff x="5793346" y="3940305"/>
            <a:chExt cx="2569934" cy="2455703"/>
          </a:xfrm>
        </p:grpSpPr>
        <p:pic>
          <p:nvPicPr>
            <p:cNvPr id="11" name="図 10"/>
            <p:cNvPicPr>
              <a:picLocks noChangeAspect="1"/>
            </p:cNvPicPr>
            <p:nvPr/>
          </p:nvPicPr>
          <p:blipFill>
            <a:blip r:embed="rId4"/>
            <a:stretch>
              <a:fillRect/>
            </a:stretch>
          </p:blipFill>
          <p:spPr>
            <a:xfrm>
              <a:off x="5987803" y="3940305"/>
              <a:ext cx="2160000" cy="2123163"/>
            </a:xfrm>
            <a:prstGeom prst="rect">
              <a:avLst/>
            </a:prstGeom>
            <a:ln>
              <a:noFill/>
            </a:ln>
          </p:spPr>
        </p:pic>
        <p:sp>
          <p:nvSpPr>
            <p:cNvPr id="12" name="テキスト ボックス 11"/>
            <p:cNvSpPr txBox="1"/>
            <p:nvPr/>
          </p:nvSpPr>
          <p:spPr>
            <a:xfrm>
              <a:off x="5793346" y="5503456"/>
              <a:ext cx="2569934" cy="892552"/>
            </a:xfrm>
            <a:prstGeom prst="rect">
              <a:avLst/>
            </a:prstGeom>
            <a:solidFill>
              <a:schemeClr val="bg1"/>
            </a:solidFill>
            <a:ln w="25400">
              <a:solidFill>
                <a:srgbClr val="FF0000"/>
              </a:solidFill>
            </a:ln>
          </p:spPr>
          <p:txBody>
            <a:bodyPr wrap="none" rtlCol="0" anchor="ctr">
              <a:spAutoFit/>
            </a:bodyPr>
            <a:lstStyle/>
            <a:p>
              <a:pPr algn="ctr"/>
              <a:r>
                <a:rPr lang="ja-JP" altLang="en-US" sz="2000" dirty="0" smtClean="0"/>
                <a:t>クライオスタット</a:t>
              </a:r>
              <a:endParaRPr lang="en-US" altLang="ja-JP" sz="2000" dirty="0" smtClean="0"/>
            </a:p>
            <a:p>
              <a:pPr algn="ctr"/>
              <a:r>
                <a:rPr lang="ja-JP" altLang="en-US" sz="1600" dirty="0" smtClean="0"/>
                <a:t>パルス管冷凍機、</a:t>
              </a:r>
              <a:r>
                <a:rPr kumimoji="1" lang="en-US" altLang="ja-JP" sz="1600" dirty="0" smtClean="0"/>
                <a:t> </a:t>
              </a:r>
              <a:br>
                <a:rPr kumimoji="1" lang="en-US" altLang="ja-JP" sz="1600" dirty="0" smtClean="0"/>
              </a:br>
              <a:r>
                <a:rPr lang="ja-JP" altLang="en-US" sz="1600" dirty="0" smtClean="0"/>
                <a:t>ヘリウム吸着式冷凍機搭載</a:t>
              </a:r>
              <a:endParaRPr kumimoji="1" lang="ja-JP" altLang="en-US" sz="1600" dirty="0"/>
            </a:p>
          </p:txBody>
        </p:sp>
      </p:grpSp>
      <p:pic>
        <p:nvPicPr>
          <p:cNvPr id="14" name="図 13" descr="P1140063.JPG"/>
          <p:cNvPicPr>
            <a:picLocks noChangeAspect="1"/>
          </p:cNvPicPr>
          <p:nvPr/>
        </p:nvPicPr>
        <p:blipFill rotWithShape="1">
          <a:blip r:embed="rId5"/>
          <a:srcRect l="3973" r="15726" b="9410"/>
          <a:stretch/>
        </p:blipFill>
        <p:spPr>
          <a:xfrm>
            <a:off x="760587" y="1409784"/>
            <a:ext cx="2134261" cy="1805794"/>
          </a:xfrm>
          <a:prstGeom prst="rect">
            <a:avLst/>
          </a:prstGeom>
        </p:spPr>
      </p:pic>
      <p:sp>
        <p:nvSpPr>
          <p:cNvPr id="15" name="テキスト ボックス 14"/>
          <p:cNvSpPr txBox="1"/>
          <p:nvPr/>
        </p:nvSpPr>
        <p:spPr>
          <a:xfrm>
            <a:off x="718473" y="2916765"/>
            <a:ext cx="2222183" cy="954107"/>
          </a:xfrm>
          <a:prstGeom prst="rect">
            <a:avLst/>
          </a:prstGeom>
          <a:solidFill>
            <a:schemeClr val="bg1"/>
          </a:solidFill>
          <a:ln w="25400">
            <a:solidFill>
              <a:srgbClr val="FF0000"/>
            </a:solidFill>
          </a:ln>
        </p:spPr>
        <p:txBody>
          <a:bodyPr wrap="none" rtlCol="0" anchor="ctr">
            <a:spAutoFit/>
          </a:bodyPr>
          <a:lstStyle/>
          <a:p>
            <a:pPr algn="ctr"/>
            <a:r>
              <a:rPr lang="ja-JP" altLang="en-US" sz="2000" dirty="0" smtClean="0"/>
              <a:t>クロス</a:t>
            </a:r>
            <a:r>
              <a:rPr lang="en-US" altLang="ja-JP" sz="2000" dirty="0" smtClean="0"/>
              <a:t>–</a:t>
            </a:r>
            <a:r>
              <a:rPr lang="ja-JP" altLang="en-US" sz="2000" dirty="0" smtClean="0"/>
              <a:t>ドラゴン</a:t>
            </a:r>
            <a:endParaRPr lang="en-US" altLang="ja-JP" sz="2000" dirty="0" smtClean="0"/>
          </a:p>
          <a:p>
            <a:pPr algn="ctr"/>
            <a:r>
              <a:rPr lang="ja-JP" altLang="en-US" sz="2000" dirty="0" smtClean="0"/>
              <a:t>反射光学系</a:t>
            </a:r>
            <a:r>
              <a:rPr lang="en-US" altLang="ja-JP" sz="2000" dirty="0" smtClean="0"/>
              <a:t> </a:t>
            </a:r>
            <a:r>
              <a:rPr lang="en-US" altLang="ja-JP" sz="1600" dirty="0" smtClean="0"/>
              <a:t>@ 4 K</a:t>
            </a:r>
          </a:p>
          <a:p>
            <a:pPr algn="ctr"/>
            <a:r>
              <a:rPr kumimoji="1" lang="ja-JP" altLang="en-US" sz="1600" dirty="0" smtClean="0"/>
              <a:t>開口径</a:t>
            </a:r>
            <a:r>
              <a:rPr kumimoji="1" lang="en-US" altLang="ja-JP" sz="1600" dirty="0" smtClean="0"/>
              <a:t> 30 cm</a:t>
            </a:r>
            <a:r>
              <a:rPr kumimoji="1" lang="ja-JP" altLang="en-US" sz="1600" dirty="0" smtClean="0"/>
              <a:t>、視野</a:t>
            </a:r>
            <a:r>
              <a:rPr kumimoji="1" lang="en-US" altLang="ja-JP" sz="1600" dirty="0" smtClean="0"/>
              <a:t> 20°</a:t>
            </a:r>
            <a:endParaRPr kumimoji="1" lang="ja-JP" altLang="en-US" sz="1600" dirty="0"/>
          </a:p>
        </p:txBody>
      </p:sp>
      <p:sp>
        <p:nvSpPr>
          <p:cNvPr id="16" name="右矢印 15"/>
          <p:cNvSpPr/>
          <p:nvPr/>
        </p:nvSpPr>
        <p:spPr>
          <a:xfrm rot="1451996">
            <a:off x="3015344" y="2306665"/>
            <a:ext cx="1069957" cy="353897"/>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rot="10024958">
            <a:off x="5057605" y="2692491"/>
            <a:ext cx="1116827" cy="353897"/>
          </a:xfrm>
          <a:prstGeom prst="rightArrow">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8" name="図 17" descr="スクリーンショット 2013-11-05 14.36.04.pn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250427" y="4202129"/>
            <a:ext cx="2153683" cy="1972739"/>
          </a:xfrm>
          <a:prstGeom prst="rect">
            <a:avLst/>
          </a:prstGeom>
        </p:spPr>
      </p:pic>
      <p:sp>
        <p:nvSpPr>
          <p:cNvPr id="19" name="テキスト ボックス 18"/>
          <p:cNvSpPr txBox="1"/>
          <p:nvPr/>
        </p:nvSpPr>
        <p:spPr>
          <a:xfrm>
            <a:off x="6635961" y="5868084"/>
            <a:ext cx="1467068" cy="646331"/>
          </a:xfrm>
          <a:prstGeom prst="rect">
            <a:avLst/>
          </a:prstGeom>
          <a:solidFill>
            <a:schemeClr val="bg1"/>
          </a:solidFill>
          <a:ln w="25400">
            <a:solidFill>
              <a:srgbClr val="FF0000"/>
            </a:solidFill>
          </a:ln>
        </p:spPr>
        <p:txBody>
          <a:bodyPr wrap="none" rtlCol="0" anchor="ctr">
            <a:spAutoFit/>
          </a:bodyPr>
          <a:lstStyle/>
          <a:p>
            <a:pPr algn="ctr"/>
            <a:r>
              <a:rPr lang="ja-JP" altLang="en-US" sz="2000" dirty="0" smtClean="0"/>
              <a:t>高速回転台</a:t>
            </a:r>
            <a:endParaRPr lang="en-US" altLang="ja-JP" sz="2000" dirty="0" smtClean="0"/>
          </a:p>
          <a:p>
            <a:pPr algn="ctr"/>
            <a:r>
              <a:rPr kumimoji="1" lang="ja-JP" altLang="en-US" sz="1600" dirty="0" smtClean="0"/>
              <a:t>分速</a:t>
            </a:r>
            <a:r>
              <a:rPr kumimoji="1" lang="en-US" altLang="ja-JP" sz="1600" dirty="0" smtClean="0"/>
              <a:t> 20 </a:t>
            </a:r>
            <a:r>
              <a:rPr kumimoji="1" lang="ja-JP" altLang="en-US" sz="1600" dirty="0" smtClean="0"/>
              <a:t>回転</a:t>
            </a:r>
            <a:endParaRPr kumimoji="1" lang="ja-JP" altLang="en-US" sz="1600" dirty="0"/>
          </a:p>
        </p:txBody>
      </p:sp>
      <p:sp>
        <p:nvSpPr>
          <p:cNvPr id="20" name="右矢印 19"/>
          <p:cNvSpPr/>
          <p:nvPr/>
        </p:nvSpPr>
        <p:spPr>
          <a:xfrm rot="10800000">
            <a:off x="5571765" y="5042814"/>
            <a:ext cx="576832" cy="353897"/>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20123112">
            <a:off x="2995117" y="4025180"/>
            <a:ext cx="576832" cy="353897"/>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lang="en-US" altLang="ja-JP" dirty="0" smtClean="0"/>
              <a:t>GroundBIRD </a:t>
            </a:r>
            <a:r>
              <a:rPr lang="ja-JP" altLang="en-US" dirty="0" smtClean="0"/>
              <a:t>実験</a:t>
            </a:r>
            <a:r>
              <a:rPr lang="en-US" altLang="ja-JP" dirty="0" smtClean="0"/>
              <a:t> – </a:t>
            </a:r>
            <a:r>
              <a:rPr lang="ja-JP" altLang="en-US" dirty="0" smtClean="0"/>
              <a:t>回転冷却光学</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7892D14E-91D0-A44D-A4A0-D5DBF8F24DD2}" type="slidenum">
              <a:rPr lang="ja-JP" altLang="en-US" smtClean="0"/>
              <a:t>5</a:t>
            </a:fld>
            <a:endParaRPr lang="ja-JP" altLang="en-US"/>
          </a:p>
        </p:txBody>
      </p:sp>
      <p:pic>
        <p:nvPicPr>
          <p:cNvPr id="31" name="図 30"/>
          <p:cNvPicPr>
            <a:picLocks noChangeAspect="1"/>
          </p:cNvPicPr>
          <p:nvPr/>
        </p:nvPicPr>
        <p:blipFill>
          <a:blip r:embed="rId7"/>
          <a:stretch>
            <a:fillRect/>
          </a:stretch>
        </p:blipFill>
        <p:spPr>
          <a:xfrm>
            <a:off x="6250427" y="1411849"/>
            <a:ext cx="2142478" cy="2215849"/>
          </a:xfrm>
          <a:prstGeom prst="rect">
            <a:avLst/>
          </a:prstGeom>
        </p:spPr>
      </p:pic>
      <p:sp>
        <p:nvSpPr>
          <p:cNvPr id="9" name="テキスト ボックス 8"/>
          <p:cNvSpPr txBox="1"/>
          <p:nvPr/>
        </p:nvSpPr>
        <p:spPr>
          <a:xfrm>
            <a:off x="6133435" y="3225112"/>
            <a:ext cx="2416046" cy="892552"/>
          </a:xfrm>
          <a:prstGeom prst="rect">
            <a:avLst/>
          </a:prstGeom>
          <a:solidFill>
            <a:schemeClr val="bg1"/>
          </a:solidFill>
          <a:ln w="25400">
            <a:solidFill>
              <a:srgbClr val="FF0000"/>
            </a:solidFill>
          </a:ln>
        </p:spPr>
        <p:txBody>
          <a:bodyPr wrap="none" rtlCol="0" anchor="ctr">
            <a:spAutoFit/>
          </a:bodyPr>
          <a:lstStyle/>
          <a:p>
            <a:pPr algn="ctr"/>
            <a:r>
              <a:rPr kumimoji="1" lang="en-US" altLang="ja-JP" sz="2000" dirty="0" smtClean="0"/>
              <a:t>MKID </a:t>
            </a:r>
            <a:r>
              <a:rPr kumimoji="1" lang="ja-JP" altLang="en-US" sz="2000" dirty="0" smtClean="0"/>
              <a:t>アレイ</a:t>
            </a:r>
            <a:r>
              <a:rPr kumimoji="1" lang="en-US" altLang="ja-JP" sz="2000" dirty="0" smtClean="0"/>
              <a:t> </a:t>
            </a:r>
            <a:r>
              <a:rPr kumimoji="1" lang="en-US" altLang="ja-JP" sz="1600" dirty="0" smtClean="0"/>
              <a:t>@ 250 </a:t>
            </a:r>
            <a:r>
              <a:rPr kumimoji="1" lang="en-US" altLang="ja-JP" sz="1600" dirty="0" err="1" smtClean="0"/>
              <a:t>mK</a:t>
            </a:r>
            <a:endParaRPr kumimoji="1" lang="en-US" altLang="ja-JP" sz="1600" dirty="0" smtClean="0"/>
          </a:p>
          <a:p>
            <a:pPr algn="ctr"/>
            <a:r>
              <a:rPr lang="en-US" altLang="ja-JP" sz="1600" dirty="0" smtClean="0"/>
              <a:t>624 </a:t>
            </a:r>
            <a:r>
              <a:rPr lang="ja-JP" altLang="en-US" sz="1600" dirty="0" smtClean="0"/>
              <a:t>個</a:t>
            </a:r>
            <a:r>
              <a:rPr lang="en-US" altLang="ja-JP" sz="1600" dirty="0" smtClean="0"/>
              <a:t> @ 145 GHz</a:t>
            </a:r>
          </a:p>
          <a:p>
            <a:pPr algn="ctr"/>
            <a:r>
              <a:rPr kumimoji="1" lang="en-US" altLang="ja-JP" sz="1600" dirty="0" smtClean="0"/>
              <a:t>224 </a:t>
            </a:r>
            <a:r>
              <a:rPr lang="ja-JP" altLang="en-US" sz="1600" dirty="0" smtClean="0"/>
              <a:t>個</a:t>
            </a:r>
            <a:r>
              <a:rPr lang="en-US" altLang="ja-JP" sz="1600" dirty="0" smtClean="0"/>
              <a:t> @ 220 GHz</a:t>
            </a:r>
            <a:endParaRPr kumimoji="1" lang="ja-JP"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3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図 24" descr="ダウンロード (5).png"/>
          <p:cNvPicPr>
            <a:picLocks noChangeAspect="1"/>
          </p:cNvPicPr>
          <p:nvPr/>
        </p:nvPicPr>
        <p:blipFill>
          <a:blip r:embed="rId3"/>
          <a:stretch>
            <a:fillRect/>
          </a:stretch>
        </p:blipFill>
        <p:spPr>
          <a:xfrm>
            <a:off x="6360736" y="3907760"/>
            <a:ext cx="2572832" cy="2160000"/>
          </a:xfrm>
          <a:prstGeom prst="rect">
            <a:avLst/>
          </a:prstGeom>
        </p:spPr>
      </p:pic>
      <p:pic>
        <p:nvPicPr>
          <p:cNvPr id="24" name="図 23" descr="ダウンロード (4).png"/>
          <p:cNvPicPr>
            <a:picLocks noChangeAspect="1"/>
          </p:cNvPicPr>
          <p:nvPr/>
        </p:nvPicPr>
        <p:blipFill>
          <a:blip r:embed="rId4"/>
          <a:stretch>
            <a:fillRect/>
          </a:stretch>
        </p:blipFill>
        <p:spPr>
          <a:xfrm>
            <a:off x="6360736" y="1482241"/>
            <a:ext cx="2572832" cy="2160000"/>
          </a:xfrm>
          <a:prstGeom prst="rect">
            <a:avLst/>
          </a:prstGeom>
        </p:spPr>
      </p:pic>
      <p:sp>
        <p:nvSpPr>
          <p:cNvPr id="2" name="タイトル 1"/>
          <p:cNvSpPr>
            <a:spLocks noGrp="1"/>
          </p:cNvSpPr>
          <p:nvPr>
            <p:ph type="title"/>
          </p:nvPr>
        </p:nvSpPr>
        <p:spPr/>
        <p:txBody>
          <a:bodyPr>
            <a:normAutofit/>
          </a:bodyPr>
          <a:lstStyle/>
          <a:p>
            <a:r>
              <a:rPr lang="en-US" altLang="ja-JP" dirty="0" smtClean="0"/>
              <a:t>MKID </a:t>
            </a:r>
            <a:r>
              <a:rPr lang="en-US" altLang="ja-JP" sz="2800" dirty="0" smtClean="0"/>
              <a:t>(</a:t>
            </a:r>
            <a:r>
              <a:rPr lang="en-US" altLang="ja-JP" sz="2800" b="1" u="sng" dirty="0" smtClean="0"/>
              <a:t>M</a:t>
            </a:r>
            <a:r>
              <a:rPr lang="en-US" altLang="ja-JP" sz="2800" dirty="0" smtClean="0"/>
              <a:t>icrowave </a:t>
            </a:r>
            <a:r>
              <a:rPr lang="en-US" altLang="ja-JP" sz="2800" b="1" u="sng" dirty="0" smtClean="0"/>
              <a:t>K</a:t>
            </a:r>
            <a:r>
              <a:rPr lang="en-US" altLang="ja-JP" sz="2800" dirty="0" smtClean="0"/>
              <a:t>inetic </a:t>
            </a:r>
            <a:r>
              <a:rPr lang="en-US" altLang="ja-JP" sz="2800" b="1" u="sng" dirty="0" smtClean="0"/>
              <a:t>I</a:t>
            </a:r>
            <a:r>
              <a:rPr lang="en-US" altLang="ja-JP" sz="2800" dirty="0" smtClean="0"/>
              <a:t>nductance </a:t>
            </a:r>
            <a:r>
              <a:rPr lang="en-US" altLang="ja-JP" sz="2800" b="1" u="sng" dirty="0" smtClean="0"/>
              <a:t>D</a:t>
            </a:r>
            <a:r>
              <a:rPr lang="en-US" altLang="ja-JP" sz="2800" dirty="0" smtClean="0"/>
              <a:t>etector)</a:t>
            </a:r>
            <a:endParaRPr lang="ja-JP" altLang="en-US" sz="2800"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69766DB0-C5CA-8C41-85D5-0F09776F67B5}" type="slidenum">
              <a:rPr lang="ja-JP" altLang="en-US" smtClean="0"/>
              <a:pPr/>
              <a:t>6</a:t>
            </a:fld>
            <a:endParaRPr lang="ja-JP" altLang="en-US"/>
          </a:p>
        </p:txBody>
      </p:sp>
      <p:pic>
        <p:nvPicPr>
          <p:cNvPr id="10" name="図 9" descr="スクリーンショット 2014-09-10 22.39.18.png"/>
          <p:cNvPicPr>
            <a:picLocks noChangeAspect="1"/>
          </p:cNvPicPr>
          <p:nvPr/>
        </p:nvPicPr>
        <p:blipFill>
          <a:blip r:embed="rId5"/>
          <a:stretch>
            <a:fillRect/>
          </a:stretch>
        </p:blipFill>
        <p:spPr>
          <a:xfrm>
            <a:off x="384610" y="1342345"/>
            <a:ext cx="2240542" cy="2880000"/>
          </a:xfrm>
          <a:prstGeom prst="rect">
            <a:avLst/>
          </a:prstGeom>
        </p:spPr>
      </p:pic>
      <p:sp>
        <p:nvSpPr>
          <p:cNvPr id="13" name="テキスト ボックス 12"/>
          <p:cNvSpPr txBox="1"/>
          <p:nvPr/>
        </p:nvSpPr>
        <p:spPr>
          <a:xfrm>
            <a:off x="2650595" y="3017822"/>
            <a:ext cx="1107996" cy="369332"/>
          </a:xfrm>
          <a:prstGeom prst="rect">
            <a:avLst/>
          </a:prstGeom>
          <a:noFill/>
        </p:spPr>
        <p:txBody>
          <a:bodyPr wrap="none" rtlCol="0">
            <a:spAutoFit/>
          </a:bodyPr>
          <a:lstStyle/>
          <a:p>
            <a:r>
              <a:rPr lang="ja-JP" altLang="en-US" dirty="0" smtClean="0"/>
              <a:t>等価回路</a:t>
            </a:r>
            <a:endParaRPr kumimoji="1" lang="ja-JP" altLang="en-US" dirty="0"/>
          </a:p>
        </p:txBody>
      </p:sp>
      <p:cxnSp>
        <p:nvCxnSpPr>
          <p:cNvPr id="18" name="直線コネクタ 17"/>
          <p:cNvCxnSpPr/>
          <p:nvPr/>
        </p:nvCxnSpPr>
        <p:spPr>
          <a:xfrm rot="5400000">
            <a:off x="6903872" y="2571845"/>
            <a:ext cx="1975458" cy="1588"/>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p:cNvCxnSpPr/>
          <p:nvPr/>
        </p:nvCxnSpPr>
        <p:spPr>
          <a:xfrm rot="5400000">
            <a:off x="6905460" y="4998547"/>
            <a:ext cx="1975458" cy="1588"/>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7743994" y="5976390"/>
            <a:ext cx="358755" cy="369332"/>
          </a:xfrm>
          <a:prstGeom prst="rect">
            <a:avLst/>
          </a:prstGeom>
          <a:noFill/>
        </p:spPr>
        <p:txBody>
          <a:bodyPr wrap="none" rtlCol="0">
            <a:spAutoFit/>
          </a:bodyPr>
          <a:lstStyle/>
          <a:p>
            <a:r>
              <a:rPr lang="en-US" altLang="ja-JP" i="1" dirty="0" smtClean="0"/>
              <a:t>f</a:t>
            </a:r>
            <a:r>
              <a:rPr lang="en-US" altLang="ja-JP" baseline="-25000" dirty="0" smtClean="0"/>
              <a:t>0</a:t>
            </a:r>
            <a:endParaRPr kumimoji="1" lang="ja-JP" altLang="en-US" dirty="0"/>
          </a:p>
        </p:txBody>
      </p:sp>
      <p:sp>
        <p:nvSpPr>
          <p:cNvPr id="22" name="テキスト ボックス 21"/>
          <p:cNvSpPr txBox="1"/>
          <p:nvPr/>
        </p:nvSpPr>
        <p:spPr>
          <a:xfrm>
            <a:off x="7752329" y="3527800"/>
            <a:ext cx="358755" cy="369332"/>
          </a:xfrm>
          <a:prstGeom prst="rect">
            <a:avLst/>
          </a:prstGeom>
          <a:noFill/>
        </p:spPr>
        <p:txBody>
          <a:bodyPr wrap="none" rtlCol="0">
            <a:spAutoFit/>
          </a:bodyPr>
          <a:lstStyle/>
          <a:p>
            <a:r>
              <a:rPr lang="en-US" altLang="ja-JP" i="1" dirty="0" smtClean="0"/>
              <a:t>f</a:t>
            </a:r>
            <a:r>
              <a:rPr lang="en-US" altLang="ja-JP" baseline="-25000" dirty="0" smtClean="0"/>
              <a:t>0</a:t>
            </a:r>
            <a:endParaRPr kumimoji="1" lang="ja-JP" altLang="en-US" dirty="0"/>
          </a:p>
        </p:txBody>
      </p:sp>
      <p:cxnSp>
        <p:nvCxnSpPr>
          <p:cNvPr id="23" name="直線コネクタ 22"/>
          <p:cNvCxnSpPr/>
          <p:nvPr/>
        </p:nvCxnSpPr>
        <p:spPr>
          <a:xfrm rot="5400000">
            <a:off x="6656844" y="2571845"/>
            <a:ext cx="1975458" cy="1588"/>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rot="10800000">
            <a:off x="7207735" y="4993783"/>
            <a:ext cx="683072" cy="1588"/>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a:xfrm rot="10800000">
            <a:off x="7207734" y="5503769"/>
            <a:ext cx="681474" cy="1588"/>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直線矢印コネクタ 32"/>
          <p:cNvCxnSpPr/>
          <p:nvPr/>
        </p:nvCxnSpPr>
        <p:spPr>
          <a:xfrm rot="5400000">
            <a:off x="7083002" y="5248776"/>
            <a:ext cx="509986" cy="1588"/>
          </a:xfrm>
          <a:prstGeom prst="straightConnector1">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テキスト ボックス 33"/>
          <p:cNvSpPr txBox="1"/>
          <p:nvPr/>
        </p:nvSpPr>
        <p:spPr>
          <a:xfrm>
            <a:off x="6833679" y="5037207"/>
            <a:ext cx="501772" cy="369332"/>
          </a:xfrm>
          <a:prstGeom prst="rect">
            <a:avLst/>
          </a:prstGeom>
          <a:noFill/>
        </p:spPr>
        <p:txBody>
          <a:bodyPr wrap="none" rtlCol="0">
            <a:spAutoFit/>
          </a:bodyPr>
          <a:lstStyle/>
          <a:p>
            <a:r>
              <a:rPr lang="en-US" altLang="ja-JP" i="1" dirty="0" err="1" smtClean="0"/>
              <a:t>δθ</a:t>
            </a:r>
            <a:endParaRPr kumimoji="1" lang="ja-JP" altLang="en-US" i="1" dirty="0"/>
          </a:p>
        </p:txBody>
      </p:sp>
      <p:cxnSp>
        <p:nvCxnSpPr>
          <p:cNvPr id="35" name="直線矢印コネクタ 34"/>
          <p:cNvCxnSpPr/>
          <p:nvPr/>
        </p:nvCxnSpPr>
        <p:spPr>
          <a:xfrm>
            <a:off x="7902572" y="3179091"/>
            <a:ext cx="373604" cy="1588"/>
          </a:xfrm>
          <a:prstGeom prst="straightConnector1">
            <a:avLst/>
          </a:prstGeom>
          <a:ln w="381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直線矢印コネクタ 36"/>
          <p:cNvCxnSpPr/>
          <p:nvPr/>
        </p:nvCxnSpPr>
        <p:spPr>
          <a:xfrm rot="10800000">
            <a:off x="7259320" y="3177503"/>
            <a:ext cx="373604" cy="1588"/>
          </a:xfrm>
          <a:prstGeom prst="straightConnector1">
            <a:avLst/>
          </a:prstGeom>
          <a:ln w="3810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テキスト ボックス 37"/>
          <p:cNvSpPr txBox="1"/>
          <p:nvPr/>
        </p:nvSpPr>
        <p:spPr>
          <a:xfrm>
            <a:off x="6835430" y="2963428"/>
            <a:ext cx="443275" cy="369332"/>
          </a:xfrm>
          <a:prstGeom prst="rect">
            <a:avLst/>
          </a:prstGeom>
          <a:noFill/>
        </p:spPr>
        <p:txBody>
          <a:bodyPr wrap="none" rtlCol="0">
            <a:spAutoFit/>
          </a:bodyPr>
          <a:lstStyle/>
          <a:p>
            <a:r>
              <a:rPr lang="en-US" altLang="ja-JP" i="1" dirty="0" err="1" smtClean="0"/>
              <a:t>δf</a:t>
            </a:r>
            <a:endParaRPr kumimoji="1" lang="ja-JP" altLang="en-US" i="1" dirty="0"/>
          </a:p>
        </p:txBody>
      </p:sp>
      <p:sp>
        <p:nvSpPr>
          <p:cNvPr id="39" name="テキスト ボックス 38"/>
          <p:cNvSpPr txBox="1"/>
          <p:nvPr/>
        </p:nvSpPr>
        <p:spPr>
          <a:xfrm rot="16200000">
            <a:off x="5577024" y="2386505"/>
            <a:ext cx="1251251" cy="369332"/>
          </a:xfrm>
          <a:prstGeom prst="rect">
            <a:avLst/>
          </a:prstGeom>
          <a:noFill/>
        </p:spPr>
        <p:txBody>
          <a:bodyPr wrap="none" rtlCol="0">
            <a:spAutoFit/>
          </a:bodyPr>
          <a:lstStyle/>
          <a:p>
            <a:r>
              <a:rPr kumimoji="1" lang="en-US" altLang="ja-JP" dirty="0" smtClean="0"/>
              <a:t>Power [dB]</a:t>
            </a:r>
            <a:endParaRPr kumimoji="1" lang="ja-JP" altLang="en-US" dirty="0"/>
          </a:p>
        </p:txBody>
      </p:sp>
      <p:sp>
        <p:nvSpPr>
          <p:cNvPr id="40" name="テキスト ボックス 39"/>
          <p:cNvSpPr txBox="1"/>
          <p:nvPr/>
        </p:nvSpPr>
        <p:spPr>
          <a:xfrm>
            <a:off x="6028969" y="3994255"/>
            <a:ext cx="429249" cy="369332"/>
          </a:xfrm>
          <a:prstGeom prst="rect">
            <a:avLst/>
          </a:prstGeom>
          <a:noFill/>
        </p:spPr>
        <p:txBody>
          <a:bodyPr wrap="none" rtlCol="0">
            <a:spAutoFit/>
          </a:bodyPr>
          <a:lstStyle/>
          <a:p>
            <a:r>
              <a:rPr lang="en-US" altLang="ja-JP" dirty="0" smtClean="0"/>
              <a:t>2π</a:t>
            </a:r>
            <a:endParaRPr kumimoji="1" lang="ja-JP" altLang="en-US" dirty="0"/>
          </a:p>
        </p:txBody>
      </p:sp>
      <p:sp>
        <p:nvSpPr>
          <p:cNvPr id="41" name="テキスト ボックス 40"/>
          <p:cNvSpPr txBox="1"/>
          <p:nvPr/>
        </p:nvSpPr>
        <p:spPr>
          <a:xfrm>
            <a:off x="6096511" y="5548782"/>
            <a:ext cx="301660" cy="369332"/>
          </a:xfrm>
          <a:prstGeom prst="rect">
            <a:avLst/>
          </a:prstGeom>
          <a:noFill/>
        </p:spPr>
        <p:txBody>
          <a:bodyPr wrap="none" rtlCol="0">
            <a:spAutoFit/>
          </a:bodyPr>
          <a:lstStyle/>
          <a:p>
            <a:r>
              <a:rPr kumimoji="1" lang="en-US" altLang="ja-JP" dirty="0" smtClean="0"/>
              <a:t>0</a:t>
            </a:r>
            <a:endParaRPr kumimoji="1" lang="ja-JP" altLang="en-US" dirty="0"/>
          </a:p>
        </p:txBody>
      </p:sp>
      <p:sp>
        <p:nvSpPr>
          <p:cNvPr id="42" name="テキスト ボックス 41"/>
          <p:cNvSpPr txBox="1"/>
          <p:nvPr/>
        </p:nvSpPr>
        <p:spPr>
          <a:xfrm>
            <a:off x="7860879" y="1178273"/>
            <a:ext cx="1132679" cy="369332"/>
          </a:xfrm>
          <a:prstGeom prst="rect">
            <a:avLst/>
          </a:prstGeom>
          <a:noFill/>
        </p:spPr>
        <p:txBody>
          <a:bodyPr wrap="none" rtlCol="0">
            <a:spAutoFit/>
          </a:bodyPr>
          <a:lstStyle/>
          <a:p>
            <a:r>
              <a:rPr kumimoji="1" lang="en-US" altLang="ja-JP" dirty="0" smtClean="0"/>
              <a:t>Amp/Freq</a:t>
            </a:r>
            <a:endParaRPr kumimoji="1" lang="ja-JP" altLang="en-US" dirty="0"/>
          </a:p>
        </p:txBody>
      </p:sp>
      <p:sp>
        <p:nvSpPr>
          <p:cNvPr id="43" name="テキスト ボックス 42"/>
          <p:cNvSpPr txBox="1"/>
          <p:nvPr/>
        </p:nvSpPr>
        <p:spPr>
          <a:xfrm>
            <a:off x="8242233" y="3647060"/>
            <a:ext cx="740895" cy="369332"/>
          </a:xfrm>
          <a:prstGeom prst="rect">
            <a:avLst/>
          </a:prstGeom>
          <a:noFill/>
        </p:spPr>
        <p:txBody>
          <a:bodyPr wrap="none" rtlCol="0">
            <a:spAutoFit/>
          </a:bodyPr>
          <a:lstStyle/>
          <a:p>
            <a:r>
              <a:rPr lang="en-US" altLang="ja-JP" dirty="0" smtClean="0"/>
              <a:t>Phase</a:t>
            </a:r>
            <a:endParaRPr kumimoji="1" lang="ja-JP" altLang="en-US" dirty="0"/>
          </a:p>
        </p:txBody>
      </p:sp>
      <p:sp>
        <p:nvSpPr>
          <p:cNvPr id="44" name="テキスト ボックス 43"/>
          <p:cNvSpPr txBox="1"/>
          <p:nvPr/>
        </p:nvSpPr>
        <p:spPr>
          <a:xfrm>
            <a:off x="121384" y="4340279"/>
            <a:ext cx="5988689" cy="1938992"/>
          </a:xfrm>
          <a:prstGeom prst="rect">
            <a:avLst/>
          </a:prstGeom>
          <a:noFill/>
          <a:ln w="25400">
            <a:solidFill>
              <a:srgbClr val="FF0000"/>
            </a:solidFill>
          </a:ln>
        </p:spPr>
        <p:txBody>
          <a:bodyPr wrap="none" rtlCol="0">
            <a:spAutoFit/>
          </a:bodyPr>
          <a:lstStyle/>
          <a:p>
            <a:r>
              <a:rPr lang="ja-JP" altLang="en-US" sz="2400" dirty="0" smtClean="0"/>
              <a:t>アンテナに光子（</a:t>
            </a:r>
            <a:r>
              <a:rPr lang="en-US" altLang="ja-JP" sz="2400" dirty="0" smtClean="0"/>
              <a:t>CMB</a:t>
            </a:r>
            <a:r>
              <a:rPr lang="ja-JP" altLang="en-US" sz="2400" dirty="0" smtClean="0"/>
              <a:t>）が入射</a:t>
            </a:r>
            <a:endParaRPr lang="en-US" altLang="ja-JP" sz="2400" dirty="0" smtClean="0"/>
          </a:p>
          <a:p>
            <a:r>
              <a:rPr lang="en-US" altLang="ja-JP" sz="2400" dirty="0" smtClean="0"/>
              <a:t>→</a:t>
            </a:r>
            <a:r>
              <a:rPr lang="en-US" altLang="ja-JP" sz="2400" dirty="0" smtClean="0"/>
              <a:t> </a:t>
            </a:r>
            <a:r>
              <a:rPr lang="ja-JP" altLang="en-US" sz="2400" dirty="0" smtClean="0"/>
              <a:t>共振器のクーパー対が壊れ</a:t>
            </a:r>
            <a:r>
              <a:rPr lang="ja-JP" altLang="en-US" sz="2400" dirty="0" smtClean="0"/>
              <a:t>準粒子</a:t>
            </a:r>
            <a:r>
              <a:rPr lang="ja-JP" altLang="en-US" sz="2400" dirty="0" smtClean="0"/>
              <a:t>数</a:t>
            </a:r>
            <a:r>
              <a:rPr lang="ja-JP" altLang="en-US" sz="2400" dirty="0" smtClean="0"/>
              <a:t>増加</a:t>
            </a:r>
            <a:endParaRPr lang="en-US" altLang="ja-JP" sz="2400" dirty="0" smtClean="0"/>
          </a:p>
          <a:p>
            <a:r>
              <a:rPr kumimoji="1" lang="en-US" altLang="ja-JP" sz="2400" dirty="0" smtClean="0"/>
              <a:t>→</a:t>
            </a:r>
            <a:r>
              <a:rPr kumimoji="1" lang="en-US" altLang="ja-JP" sz="2400" dirty="0" smtClean="0"/>
              <a:t> </a:t>
            </a:r>
            <a:r>
              <a:rPr kumimoji="1" lang="ja-JP" altLang="en-US" sz="2400" dirty="0" smtClean="0"/>
              <a:t>共振器の</a:t>
            </a:r>
            <a:r>
              <a:rPr lang="ja-JP" altLang="en-US" sz="2400" dirty="0" smtClean="0"/>
              <a:t>力学的</a:t>
            </a:r>
            <a:r>
              <a:rPr lang="ja-JP" altLang="en-US" sz="2400" dirty="0" smtClean="0"/>
              <a:t>インダクタンス変化</a:t>
            </a:r>
            <a:endParaRPr lang="en-US" altLang="ja-JP" sz="2400" dirty="0" smtClean="0"/>
          </a:p>
          <a:p>
            <a:r>
              <a:rPr lang="en-US" altLang="ja-JP" sz="2400" dirty="0" smtClean="0"/>
              <a:t>→</a:t>
            </a:r>
            <a:r>
              <a:rPr kumimoji="1" lang="en-US" altLang="ja-JP" sz="2400" dirty="0" smtClean="0"/>
              <a:t> </a:t>
            </a:r>
            <a:r>
              <a:rPr lang="ja-JP" altLang="en-US" sz="2400" dirty="0" smtClean="0"/>
              <a:t>共振</a:t>
            </a:r>
            <a:r>
              <a:rPr lang="ja-JP" altLang="en-US" sz="2400" dirty="0" smtClean="0"/>
              <a:t>状態</a:t>
            </a:r>
            <a:r>
              <a:rPr lang="ja-JP" altLang="en-US" sz="2400" dirty="0" smtClean="0"/>
              <a:t>変化</a:t>
            </a:r>
            <a:endParaRPr lang="en-US" altLang="ja-JP" sz="2400" dirty="0" smtClean="0"/>
          </a:p>
          <a:p>
            <a:r>
              <a:rPr lang="ja-JP" altLang="en-US" sz="2400" dirty="0" smtClean="0"/>
              <a:t>読み出し系は振幅と</a:t>
            </a:r>
            <a:r>
              <a:rPr lang="ja-JP" altLang="en-US" sz="2400" dirty="0" smtClean="0"/>
              <a:t>位相</a:t>
            </a:r>
            <a:r>
              <a:rPr lang="ja-JP" altLang="en-US" sz="2400" dirty="0" smtClean="0"/>
              <a:t>の変化を</a:t>
            </a:r>
            <a:r>
              <a:rPr lang="ja-JP" altLang="en-US" sz="2400" dirty="0" smtClean="0"/>
              <a:t>測定</a:t>
            </a:r>
            <a:endParaRPr kumimoji="1" lang="en-US" altLang="ja-JP" sz="2400" dirty="0" smtClean="0"/>
          </a:p>
        </p:txBody>
      </p:sp>
      <p:grpSp>
        <p:nvGrpSpPr>
          <p:cNvPr id="3" name="図形グループ 30"/>
          <p:cNvGrpSpPr/>
          <p:nvPr/>
        </p:nvGrpSpPr>
        <p:grpSpPr>
          <a:xfrm>
            <a:off x="3650042" y="1621884"/>
            <a:ext cx="2161827" cy="2340000"/>
            <a:chOff x="3650042" y="1621884"/>
            <a:chExt cx="2161827" cy="2340000"/>
          </a:xfrm>
        </p:grpSpPr>
        <p:pic>
          <p:nvPicPr>
            <p:cNvPr id="11" name="図 10" descr="スクリーンショット 2014-09-10 23.02.59.png"/>
            <p:cNvPicPr>
              <a:picLocks noChangeAspect="1"/>
            </p:cNvPicPr>
            <p:nvPr/>
          </p:nvPicPr>
          <p:blipFill>
            <a:blip r:embed="rId6"/>
            <a:stretch>
              <a:fillRect/>
            </a:stretch>
          </p:blipFill>
          <p:spPr>
            <a:xfrm>
              <a:off x="3650042" y="1621884"/>
              <a:ext cx="2161827" cy="2340000"/>
            </a:xfrm>
            <a:prstGeom prst="rect">
              <a:avLst/>
            </a:prstGeom>
          </p:spPr>
        </p:pic>
        <p:sp>
          <p:nvSpPr>
            <p:cNvPr id="45" name="テキスト ボックス 44"/>
            <p:cNvSpPr txBox="1"/>
            <p:nvPr/>
          </p:nvSpPr>
          <p:spPr>
            <a:xfrm>
              <a:off x="4374574" y="2518480"/>
              <a:ext cx="403200" cy="461665"/>
            </a:xfrm>
            <a:prstGeom prst="rect">
              <a:avLst/>
            </a:prstGeom>
            <a:noFill/>
          </p:spPr>
          <p:txBody>
            <a:bodyPr wrap="none" rtlCol="0">
              <a:spAutoFit/>
            </a:bodyPr>
            <a:lstStyle/>
            <a:p>
              <a:r>
                <a:rPr kumimoji="1" lang="en-US" altLang="ja-JP" sz="2400" i="1" dirty="0" smtClean="0"/>
                <a:t>L</a:t>
              </a:r>
              <a:endParaRPr kumimoji="1" lang="ja-JP" altLang="en-US" sz="2400" i="1" dirty="0"/>
            </a:p>
          </p:txBody>
        </p:sp>
      </p:grpSp>
      <p:sp>
        <p:nvSpPr>
          <p:cNvPr id="12" name="右矢印 11"/>
          <p:cNvSpPr/>
          <p:nvPr/>
        </p:nvSpPr>
        <p:spPr>
          <a:xfrm>
            <a:off x="2870459" y="2373137"/>
            <a:ext cx="786246" cy="558800"/>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9" name="図 58" descr="スクリーンショット 2014-09-16 13.35.25.png"/>
          <p:cNvPicPr>
            <a:picLocks noChangeAspect="1"/>
          </p:cNvPicPr>
          <p:nvPr/>
        </p:nvPicPr>
        <p:blipFill>
          <a:blip r:embed="rId3"/>
          <a:stretch>
            <a:fillRect/>
          </a:stretch>
        </p:blipFill>
        <p:spPr>
          <a:xfrm>
            <a:off x="3732235" y="1675416"/>
            <a:ext cx="5400000" cy="2409231"/>
          </a:xfrm>
          <a:prstGeom prst="rect">
            <a:avLst/>
          </a:prstGeom>
        </p:spPr>
      </p:pic>
      <p:sp>
        <p:nvSpPr>
          <p:cNvPr id="2" name="タイトル 1"/>
          <p:cNvSpPr>
            <a:spLocks noGrp="1"/>
          </p:cNvSpPr>
          <p:nvPr>
            <p:ph type="title"/>
          </p:nvPr>
        </p:nvSpPr>
        <p:spPr/>
        <p:txBody>
          <a:bodyPr>
            <a:normAutofit fontScale="90000"/>
          </a:bodyPr>
          <a:lstStyle/>
          <a:p>
            <a:r>
              <a:rPr lang="en-US" altLang="ja-JP" sz="4889" dirty="0" err="1" smtClean="0"/>
              <a:t>MKIDs</a:t>
            </a:r>
            <a:r>
              <a:rPr lang="en-US" altLang="ja-JP" dirty="0" smtClean="0"/>
              <a:t> </a:t>
            </a:r>
            <a:r>
              <a:rPr lang="en-US" altLang="ja-JP" sz="3111" dirty="0" smtClean="0"/>
              <a:t>(</a:t>
            </a:r>
            <a:r>
              <a:rPr lang="en-US" altLang="ja-JP" sz="3111" b="1" u="sng" dirty="0" smtClean="0"/>
              <a:t>M</a:t>
            </a:r>
            <a:r>
              <a:rPr lang="en-US" altLang="ja-JP" sz="3111" dirty="0" smtClean="0"/>
              <a:t>icrowave </a:t>
            </a:r>
            <a:r>
              <a:rPr lang="en-US" altLang="ja-JP" sz="3111" b="1" u="sng" dirty="0" smtClean="0"/>
              <a:t>K</a:t>
            </a:r>
            <a:r>
              <a:rPr lang="en-US" altLang="ja-JP" sz="3111" dirty="0" smtClean="0"/>
              <a:t>inetic </a:t>
            </a:r>
            <a:r>
              <a:rPr lang="en-US" altLang="ja-JP" sz="3111" b="1" u="sng" dirty="0" smtClean="0"/>
              <a:t>I</a:t>
            </a:r>
            <a:r>
              <a:rPr lang="en-US" altLang="ja-JP" sz="3111" dirty="0" smtClean="0"/>
              <a:t>nductance </a:t>
            </a:r>
            <a:r>
              <a:rPr lang="en-US" altLang="ja-JP" sz="3111" b="1" u="sng" dirty="0" smtClean="0"/>
              <a:t>D</a:t>
            </a:r>
            <a:r>
              <a:rPr lang="en-US" altLang="ja-JP" sz="3111" dirty="0" smtClean="0"/>
              <a:t>etector</a:t>
            </a:r>
            <a:r>
              <a:rPr lang="en-US" altLang="ja-JP" sz="3111" b="1" dirty="0" smtClean="0"/>
              <a:t>s</a:t>
            </a:r>
            <a:r>
              <a:rPr lang="en-US" altLang="ja-JP" sz="3111" dirty="0" smtClean="0"/>
              <a:t>)</a:t>
            </a:r>
            <a:endParaRPr lang="ja-JP" altLang="en-US" sz="3111" dirty="0"/>
          </a:p>
        </p:txBody>
      </p:sp>
      <p:sp>
        <p:nvSpPr>
          <p:cNvPr id="4" name="日付プレースホルダ 3"/>
          <p:cNvSpPr>
            <a:spLocks noGrp="1"/>
          </p:cNvSpPr>
          <p:nvPr>
            <p:ph type="dt" sz="half" idx="10"/>
          </p:nvPr>
        </p:nvSpPr>
        <p:spPr/>
        <p:txBody>
          <a:bodyPr/>
          <a:lstStyle/>
          <a:p>
            <a:r>
              <a:rPr lang="en-US" altLang="ja-JP" smtClean="0"/>
              <a:t>2015-01-29</a:t>
            </a:r>
            <a:endParaRPr lang="ja-JP" altLang="en-US"/>
          </a:p>
        </p:txBody>
      </p:sp>
      <p:sp>
        <p:nvSpPr>
          <p:cNvPr id="5" name="フッター プレースホルダ 4"/>
          <p:cNvSpPr>
            <a:spLocks noGrp="1"/>
          </p:cNvSpPr>
          <p:nvPr>
            <p:ph type="ftr" sz="quarter" idx="11"/>
          </p:nvPr>
        </p:nvSpPr>
        <p:spPr/>
        <p:txBody>
          <a:bodyPr/>
          <a:lstStyle/>
          <a:p>
            <a:r>
              <a:rPr lang="ja-JP" altLang="en-US" smtClean="0"/>
              <a:t>修士論文発表会</a:t>
            </a:r>
            <a:endParaRPr lang="ja-JP" altLang="en-US"/>
          </a:p>
        </p:txBody>
      </p:sp>
      <p:sp>
        <p:nvSpPr>
          <p:cNvPr id="6" name="スライド番号プレースホルダ 5"/>
          <p:cNvSpPr>
            <a:spLocks noGrp="1"/>
          </p:cNvSpPr>
          <p:nvPr>
            <p:ph type="sldNum" sz="quarter" idx="12"/>
          </p:nvPr>
        </p:nvSpPr>
        <p:spPr/>
        <p:txBody>
          <a:bodyPr/>
          <a:lstStyle/>
          <a:p>
            <a:fld id="{69766DB0-C5CA-8C41-85D5-0F09776F67B5}" type="slidenum">
              <a:rPr lang="ja-JP" altLang="en-US" smtClean="0"/>
              <a:pPr/>
              <a:t>7</a:t>
            </a:fld>
            <a:endParaRPr lang="ja-JP" altLang="en-US"/>
          </a:p>
        </p:txBody>
      </p:sp>
      <p:sp>
        <p:nvSpPr>
          <p:cNvPr id="12" name="右矢印 11"/>
          <p:cNvSpPr/>
          <p:nvPr/>
        </p:nvSpPr>
        <p:spPr>
          <a:xfrm>
            <a:off x="2870459" y="2503409"/>
            <a:ext cx="786246" cy="558800"/>
          </a:xfrm>
          <a:prstGeom prst="rightArrow">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650595" y="3148094"/>
            <a:ext cx="1107996" cy="369332"/>
          </a:xfrm>
          <a:prstGeom prst="rect">
            <a:avLst/>
          </a:prstGeom>
          <a:noFill/>
        </p:spPr>
        <p:txBody>
          <a:bodyPr wrap="none" rtlCol="0">
            <a:spAutoFit/>
          </a:bodyPr>
          <a:lstStyle/>
          <a:p>
            <a:r>
              <a:rPr lang="ja-JP" altLang="en-US" dirty="0" smtClean="0"/>
              <a:t>等価回路</a:t>
            </a:r>
            <a:endParaRPr kumimoji="1" lang="ja-JP" altLang="en-US" dirty="0"/>
          </a:p>
        </p:txBody>
      </p:sp>
      <p:sp>
        <p:nvSpPr>
          <p:cNvPr id="44" name="テキスト ボックス 43"/>
          <p:cNvSpPr txBox="1"/>
          <p:nvPr/>
        </p:nvSpPr>
        <p:spPr>
          <a:xfrm>
            <a:off x="350483" y="4692499"/>
            <a:ext cx="4327802" cy="1446550"/>
          </a:xfrm>
          <a:prstGeom prst="rect">
            <a:avLst/>
          </a:prstGeom>
          <a:noFill/>
          <a:ln w="25400">
            <a:solidFill>
              <a:srgbClr val="FF0000"/>
            </a:solidFill>
          </a:ln>
        </p:spPr>
        <p:txBody>
          <a:bodyPr wrap="none" rtlCol="0">
            <a:spAutoFit/>
          </a:bodyPr>
          <a:lstStyle/>
          <a:p>
            <a:r>
              <a:rPr lang="ja-JP" altLang="en-US" sz="2400" dirty="0" smtClean="0"/>
              <a:t>個々の</a:t>
            </a:r>
            <a:r>
              <a:rPr lang="ja-JP" altLang="en-US" sz="2400" dirty="0" smtClean="0"/>
              <a:t>共振器</a:t>
            </a:r>
            <a:r>
              <a:rPr lang="ja-JP" altLang="en-US" sz="2400" dirty="0" smtClean="0"/>
              <a:t>の長さを</a:t>
            </a:r>
            <a:r>
              <a:rPr lang="ja-JP" altLang="en-US" sz="2400" dirty="0" smtClean="0"/>
              <a:t>変え</a:t>
            </a:r>
            <a:r>
              <a:rPr lang="ja-JP" altLang="en-US" sz="2400" dirty="0" smtClean="0"/>
              <a:t>て</a:t>
            </a:r>
            <a:r>
              <a:rPr lang="ja-JP" altLang="en-US" sz="2400" dirty="0" smtClean="0"/>
              <a:t>、</a:t>
            </a:r>
            <a:r>
              <a:rPr lang="en-US" altLang="ja-JP" sz="2400" dirty="0" smtClean="0"/>
              <a:t/>
            </a:r>
            <a:br>
              <a:rPr lang="en-US" altLang="ja-JP" sz="2400" dirty="0" smtClean="0"/>
            </a:br>
            <a:r>
              <a:rPr lang="ja-JP" altLang="en-US" sz="2400" dirty="0" smtClean="0"/>
              <a:t>周波数空間への多重化</a:t>
            </a:r>
            <a:r>
              <a:rPr lang="ja-JP" altLang="en-US" sz="2400" dirty="0" smtClean="0"/>
              <a:t>を</a:t>
            </a:r>
            <a:r>
              <a:rPr lang="ja-JP" altLang="en-US" sz="2400" dirty="0" smtClean="0"/>
              <a:t>実現</a:t>
            </a:r>
            <a:r>
              <a:rPr lang="en-US" altLang="ja-JP" sz="2400" dirty="0" smtClean="0"/>
              <a:t>:</a:t>
            </a:r>
            <a:endParaRPr lang="en-US" altLang="ja-JP" sz="2400" dirty="0" smtClean="0"/>
          </a:p>
          <a:p>
            <a:r>
              <a:rPr lang="en-US" altLang="ja-JP" sz="2000" dirty="0" smtClean="0"/>
              <a:t>    - </a:t>
            </a:r>
            <a:r>
              <a:rPr lang="en-US" altLang="ja-JP" sz="2000" dirty="0" smtClean="0"/>
              <a:t>1 </a:t>
            </a:r>
            <a:r>
              <a:rPr lang="ja-JP" altLang="en-US" sz="2000" dirty="0" smtClean="0"/>
              <a:t>本の</a:t>
            </a:r>
            <a:r>
              <a:rPr lang="en-US" altLang="ja-JP" sz="2000" dirty="0" smtClean="0"/>
              <a:t> Feed Line </a:t>
            </a:r>
            <a:r>
              <a:rPr lang="ja-JP" altLang="en-US" sz="2000" dirty="0" smtClean="0"/>
              <a:t>で多素子</a:t>
            </a:r>
            <a:r>
              <a:rPr lang="ja-JP" altLang="en-US" sz="2000" dirty="0" smtClean="0"/>
              <a:t>読み出し</a:t>
            </a:r>
            <a:endParaRPr lang="en-US" altLang="ja-JP" sz="2000" dirty="0" smtClean="0"/>
          </a:p>
          <a:p>
            <a:r>
              <a:rPr lang="en-US" altLang="ja-JP" sz="2000" dirty="0" smtClean="0"/>
              <a:t>    - </a:t>
            </a:r>
            <a:r>
              <a:rPr lang="ja-JP" altLang="en-US" sz="2000" dirty="0" smtClean="0"/>
              <a:t>冷凍機</a:t>
            </a:r>
            <a:r>
              <a:rPr lang="ja-JP" altLang="en-US" sz="2000" dirty="0" smtClean="0"/>
              <a:t>の熱流入を抑制</a:t>
            </a:r>
            <a:endParaRPr lang="en-US" altLang="ja-JP" sz="2000" dirty="0" smtClean="0"/>
          </a:p>
        </p:txBody>
      </p:sp>
      <p:sp>
        <p:nvSpPr>
          <p:cNvPr id="46" name="テキスト ボックス 45"/>
          <p:cNvSpPr txBox="1"/>
          <p:nvPr/>
        </p:nvSpPr>
        <p:spPr>
          <a:xfrm>
            <a:off x="4374574" y="2648752"/>
            <a:ext cx="492885" cy="461665"/>
          </a:xfrm>
          <a:prstGeom prst="rect">
            <a:avLst/>
          </a:prstGeom>
          <a:noFill/>
        </p:spPr>
        <p:txBody>
          <a:bodyPr wrap="none" rtlCol="0">
            <a:spAutoFit/>
          </a:bodyPr>
          <a:lstStyle/>
          <a:p>
            <a:r>
              <a:rPr kumimoji="1" lang="en-US" altLang="ja-JP" sz="2400" i="1" dirty="0" smtClean="0"/>
              <a:t>L</a:t>
            </a:r>
            <a:r>
              <a:rPr kumimoji="1" lang="en-US" altLang="ja-JP" sz="2400" baseline="-25000" dirty="0" smtClean="0"/>
              <a:t>0</a:t>
            </a:r>
            <a:endParaRPr kumimoji="1" lang="ja-JP" altLang="en-US" sz="2400" i="1" dirty="0"/>
          </a:p>
        </p:txBody>
      </p:sp>
      <p:sp>
        <p:nvSpPr>
          <p:cNvPr id="47" name="テキスト ボックス 46"/>
          <p:cNvSpPr txBox="1"/>
          <p:nvPr/>
        </p:nvSpPr>
        <p:spPr>
          <a:xfrm>
            <a:off x="5867133" y="2648752"/>
            <a:ext cx="492885" cy="461665"/>
          </a:xfrm>
          <a:prstGeom prst="rect">
            <a:avLst/>
          </a:prstGeom>
          <a:noFill/>
        </p:spPr>
        <p:txBody>
          <a:bodyPr wrap="none" rtlCol="0">
            <a:spAutoFit/>
          </a:bodyPr>
          <a:lstStyle/>
          <a:p>
            <a:r>
              <a:rPr kumimoji="1" lang="en-US" altLang="ja-JP" sz="2400" i="1" dirty="0" smtClean="0"/>
              <a:t>L</a:t>
            </a:r>
            <a:r>
              <a:rPr lang="en-US" altLang="ja-JP" sz="2400" baseline="-25000" dirty="0" smtClean="0"/>
              <a:t>1</a:t>
            </a:r>
            <a:endParaRPr kumimoji="1" lang="ja-JP" altLang="en-US" sz="2400" i="1" dirty="0"/>
          </a:p>
        </p:txBody>
      </p:sp>
      <p:sp>
        <p:nvSpPr>
          <p:cNvPr id="48" name="テキスト ボックス 47"/>
          <p:cNvSpPr txBox="1"/>
          <p:nvPr/>
        </p:nvSpPr>
        <p:spPr>
          <a:xfrm>
            <a:off x="7594537" y="2686429"/>
            <a:ext cx="496692" cy="461665"/>
          </a:xfrm>
          <a:prstGeom prst="rect">
            <a:avLst/>
          </a:prstGeom>
          <a:noFill/>
        </p:spPr>
        <p:txBody>
          <a:bodyPr wrap="none" rtlCol="0">
            <a:spAutoFit/>
          </a:bodyPr>
          <a:lstStyle/>
          <a:p>
            <a:r>
              <a:rPr kumimoji="1" lang="en-US" altLang="ja-JP" sz="2400" i="1" dirty="0" err="1" smtClean="0"/>
              <a:t>L</a:t>
            </a:r>
            <a:r>
              <a:rPr lang="en-US" altLang="ja-JP" sz="2400" baseline="-25000" dirty="0" err="1" smtClean="0"/>
              <a:t>n</a:t>
            </a:r>
            <a:endParaRPr kumimoji="1" lang="ja-JP" altLang="en-US" sz="2400" i="1" dirty="0"/>
          </a:p>
        </p:txBody>
      </p:sp>
      <p:sp>
        <p:nvSpPr>
          <p:cNvPr id="50" name="テキスト ボックス 49"/>
          <p:cNvSpPr txBox="1"/>
          <p:nvPr/>
        </p:nvSpPr>
        <p:spPr>
          <a:xfrm>
            <a:off x="5102306" y="4540515"/>
            <a:ext cx="3415384" cy="1692771"/>
          </a:xfrm>
          <a:prstGeom prst="rect">
            <a:avLst/>
          </a:prstGeom>
          <a:noFill/>
          <a:ln w="25400">
            <a:solidFill>
              <a:srgbClr val="FF0000"/>
            </a:solidFill>
          </a:ln>
        </p:spPr>
        <p:txBody>
          <a:bodyPr wrap="none" rtlCol="0">
            <a:spAutoFit/>
          </a:bodyPr>
          <a:lstStyle/>
          <a:p>
            <a:r>
              <a:rPr lang="en-US" altLang="ja-JP" sz="2400" dirty="0" smtClean="0"/>
              <a:t>GroundBIRD:</a:t>
            </a:r>
          </a:p>
          <a:p>
            <a:r>
              <a:rPr lang="en-US" altLang="ja-JP" sz="2000" dirty="0" smtClean="0"/>
              <a:t>    - </a:t>
            </a:r>
            <a:r>
              <a:rPr lang="ja-JP" altLang="en-US" sz="2000" dirty="0" smtClean="0"/>
              <a:t>観測周波数</a:t>
            </a:r>
            <a:r>
              <a:rPr lang="en-US" altLang="ja-JP" sz="2000" dirty="0" smtClean="0"/>
              <a:t>: 145,</a:t>
            </a:r>
            <a:r>
              <a:rPr lang="en-US" altLang="ja-JP" sz="2000" dirty="0" smtClean="0"/>
              <a:t> 220 </a:t>
            </a:r>
            <a:r>
              <a:rPr lang="en-US" altLang="ja-JP" sz="2000" dirty="0" smtClean="0"/>
              <a:t>GHz</a:t>
            </a:r>
            <a:endParaRPr lang="en-US" altLang="ja-JP" sz="2000" dirty="0" smtClean="0"/>
          </a:p>
          <a:p>
            <a:r>
              <a:rPr lang="en-US" altLang="ja-JP" sz="2000" dirty="0" smtClean="0"/>
              <a:t>    - </a:t>
            </a:r>
            <a:r>
              <a:rPr lang="ja-JP" altLang="en-US" sz="2000" dirty="0" smtClean="0"/>
              <a:t>読出周波数</a:t>
            </a:r>
            <a:r>
              <a:rPr lang="en-US" altLang="ja-JP" sz="2000" dirty="0" smtClean="0"/>
              <a:t>: ~</a:t>
            </a:r>
            <a:r>
              <a:rPr lang="en-US" altLang="ja-JP" sz="2000" dirty="0" smtClean="0"/>
              <a:t> 4 </a:t>
            </a:r>
            <a:r>
              <a:rPr lang="en-US" altLang="ja-JP" sz="2000" dirty="0" smtClean="0"/>
              <a:t>GHz</a:t>
            </a:r>
            <a:endParaRPr lang="en-US" altLang="ja-JP" sz="2000" dirty="0" smtClean="0"/>
          </a:p>
          <a:p>
            <a:r>
              <a:rPr lang="en-US" altLang="ja-JP" sz="2000" dirty="0" smtClean="0"/>
              <a:t>    - </a:t>
            </a:r>
            <a:r>
              <a:rPr lang="ja-JP" altLang="en-US" sz="2000" dirty="0" smtClean="0"/>
              <a:t>検出器数</a:t>
            </a:r>
            <a:r>
              <a:rPr lang="en-US" altLang="ja-JP" sz="2000" dirty="0" smtClean="0"/>
              <a:t>:      848</a:t>
            </a:r>
          </a:p>
          <a:p>
            <a:r>
              <a:rPr lang="en-US" altLang="ja-JP" sz="2000" dirty="0" smtClean="0"/>
              <a:t>    - NET:                 250 uKs</a:t>
            </a:r>
            <a:r>
              <a:rPr lang="en-US" altLang="ja-JP" sz="2000" baseline="30000" dirty="0" smtClean="0"/>
              <a:t>1/2</a:t>
            </a:r>
            <a:r>
              <a:rPr lang="en-US" altLang="ja-JP" sz="2000" dirty="0" smtClean="0"/>
              <a:t>/</a:t>
            </a:r>
            <a:r>
              <a:rPr lang="ja-JP" altLang="en-US" sz="2000" dirty="0" smtClean="0"/>
              <a:t>個</a:t>
            </a:r>
            <a:endParaRPr lang="en-US" altLang="ja-JP" sz="2000" dirty="0" smtClean="0"/>
          </a:p>
        </p:txBody>
      </p:sp>
      <p:pic>
        <p:nvPicPr>
          <p:cNvPr id="57" name="図 56" descr="スクリーンショット 2014-09-16 13.16.33.png"/>
          <p:cNvPicPr>
            <a:picLocks noChangeAspect="1"/>
          </p:cNvPicPr>
          <p:nvPr/>
        </p:nvPicPr>
        <p:blipFill>
          <a:blip r:embed="rId4"/>
          <a:stretch>
            <a:fillRect/>
          </a:stretch>
        </p:blipFill>
        <p:spPr>
          <a:xfrm rot="16200000">
            <a:off x="26082" y="1583217"/>
            <a:ext cx="2784289" cy="2540237"/>
          </a:xfrm>
          <a:prstGeom prst="rect">
            <a:avLst/>
          </a:prstGeom>
        </p:spPr>
      </p:pic>
      <p:sp>
        <p:nvSpPr>
          <p:cNvPr id="62" name="右矢印 61"/>
          <p:cNvSpPr/>
          <p:nvPr/>
        </p:nvSpPr>
        <p:spPr>
          <a:xfrm>
            <a:off x="457199" y="3761878"/>
            <a:ext cx="8229601" cy="405624"/>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3656705" y="3989262"/>
            <a:ext cx="1373994" cy="461665"/>
          </a:xfrm>
          <a:prstGeom prst="rect">
            <a:avLst/>
          </a:prstGeom>
          <a:noFill/>
        </p:spPr>
        <p:txBody>
          <a:bodyPr wrap="none" rtlCol="0">
            <a:spAutoFit/>
          </a:bodyPr>
          <a:lstStyle/>
          <a:p>
            <a:r>
              <a:rPr lang="en-US" altLang="ja-JP" sz="2400" dirty="0" smtClean="0">
                <a:solidFill>
                  <a:srgbClr val="FF0000"/>
                </a:solidFill>
              </a:rPr>
              <a:t>Feed Line</a:t>
            </a:r>
            <a:endParaRPr kumimoji="1" lang="ja-JP" altLang="en-US" sz="2400" dirty="0">
              <a:solidFill>
                <a:srgbClr val="FF0000"/>
              </a:solidFill>
            </a:endParaRPr>
          </a:p>
        </p:txBody>
      </p:sp>
      <p:sp>
        <p:nvSpPr>
          <p:cNvPr id="65" name="正方形/長方形 64"/>
          <p:cNvSpPr/>
          <p:nvPr/>
        </p:nvSpPr>
        <p:spPr>
          <a:xfrm>
            <a:off x="121384" y="1494613"/>
            <a:ext cx="8702311" cy="518302"/>
          </a:xfrm>
          <a:prstGeom prst="rect">
            <a:avLst/>
          </a:prstGeom>
          <a:noFill/>
          <a:ln w="381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6" name="テキスト ボックス 65"/>
          <p:cNvSpPr txBox="1"/>
          <p:nvPr/>
        </p:nvSpPr>
        <p:spPr>
          <a:xfrm>
            <a:off x="3662795" y="1063257"/>
            <a:ext cx="1245353" cy="461665"/>
          </a:xfrm>
          <a:prstGeom prst="rect">
            <a:avLst/>
          </a:prstGeom>
          <a:noFill/>
        </p:spPr>
        <p:txBody>
          <a:bodyPr wrap="none" rtlCol="0">
            <a:spAutoFit/>
          </a:bodyPr>
          <a:lstStyle/>
          <a:p>
            <a:r>
              <a:rPr lang="en-US" altLang="ja-JP" sz="2400" dirty="0" smtClean="0">
                <a:solidFill>
                  <a:srgbClr val="0000FF"/>
                </a:solidFill>
              </a:rPr>
              <a:t>Antenna</a:t>
            </a:r>
            <a:endParaRPr kumimoji="1" lang="ja-JP" altLang="en-US" sz="2400"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 name="図 60" descr="ss 2015-01-24 17.13.03.png"/>
          <p:cNvPicPr>
            <a:picLocks noChangeAspect="1"/>
          </p:cNvPicPr>
          <p:nvPr/>
        </p:nvPicPr>
        <p:blipFill>
          <a:blip r:embed="rId2"/>
          <a:stretch>
            <a:fillRect/>
          </a:stretch>
        </p:blipFill>
        <p:spPr>
          <a:xfrm rot="5400000">
            <a:off x="2031723" y="38752"/>
            <a:ext cx="5244344" cy="7758000"/>
          </a:xfrm>
          <a:prstGeom prst="rect">
            <a:avLst/>
          </a:prstGeom>
        </p:spPr>
      </p:pic>
      <p:sp>
        <p:nvSpPr>
          <p:cNvPr id="2" name="タイトル 1"/>
          <p:cNvSpPr>
            <a:spLocks noGrp="1"/>
          </p:cNvSpPr>
          <p:nvPr>
            <p:ph type="title"/>
          </p:nvPr>
        </p:nvSpPr>
        <p:spPr/>
        <p:txBody>
          <a:bodyPr/>
          <a:lstStyle/>
          <a:p>
            <a:r>
              <a:rPr lang="ja-JP" altLang="en-US" dirty="0" smtClean="0"/>
              <a:t>読み出し系</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8</a:t>
            </a:fld>
            <a:endParaRPr lang="ja-JP" altLang="en-US"/>
          </a:p>
        </p:txBody>
      </p:sp>
      <p:sp>
        <p:nvSpPr>
          <p:cNvPr id="62" name="正方形/長方形 61"/>
          <p:cNvSpPr/>
          <p:nvPr/>
        </p:nvSpPr>
        <p:spPr>
          <a:xfrm>
            <a:off x="597026" y="1150689"/>
            <a:ext cx="683867" cy="6296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843108" y="1346500"/>
            <a:ext cx="683867" cy="6296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読み出し方法</a:t>
            </a:r>
            <a:endParaRPr lang="ja-JP" altLang="en-US" dirty="0"/>
          </a:p>
        </p:txBody>
      </p:sp>
      <p:sp>
        <p:nvSpPr>
          <p:cNvPr id="3" name="日付プレースホルダ 2"/>
          <p:cNvSpPr>
            <a:spLocks noGrp="1"/>
          </p:cNvSpPr>
          <p:nvPr>
            <p:ph type="dt" sz="half" idx="10"/>
          </p:nvPr>
        </p:nvSpPr>
        <p:spPr/>
        <p:txBody>
          <a:bodyPr/>
          <a:lstStyle/>
          <a:p>
            <a:r>
              <a:rPr lang="en-US" altLang="ja-JP" smtClean="0"/>
              <a:t>2015-01-29</a:t>
            </a:r>
            <a:endParaRPr lang="ja-JP" altLang="en-US"/>
          </a:p>
        </p:txBody>
      </p:sp>
      <p:sp>
        <p:nvSpPr>
          <p:cNvPr id="4" name="フッター プレースホルダ 3"/>
          <p:cNvSpPr>
            <a:spLocks noGrp="1"/>
          </p:cNvSpPr>
          <p:nvPr>
            <p:ph type="ftr" sz="quarter" idx="11"/>
          </p:nvPr>
        </p:nvSpPr>
        <p:spPr/>
        <p:txBody>
          <a:bodyPr/>
          <a:lstStyle/>
          <a:p>
            <a:r>
              <a:rPr lang="ja-JP" altLang="en-US" smtClean="0"/>
              <a:t>修士論文発表会</a:t>
            </a:r>
            <a:endParaRPr lang="ja-JP" altLang="en-US"/>
          </a:p>
        </p:txBody>
      </p:sp>
      <p:sp>
        <p:nvSpPr>
          <p:cNvPr id="5" name="スライド番号プレースホルダ 4"/>
          <p:cNvSpPr>
            <a:spLocks noGrp="1"/>
          </p:cNvSpPr>
          <p:nvPr>
            <p:ph type="sldNum" sz="quarter" idx="12"/>
          </p:nvPr>
        </p:nvSpPr>
        <p:spPr/>
        <p:txBody>
          <a:bodyPr/>
          <a:lstStyle/>
          <a:p>
            <a:fld id="{42A38DCF-898D-D549-A0EF-6D96FB2B2FD1}" type="slidenum">
              <a:rPr lang="ja-JP" altLang="en-US" smtClean="0"/>
              <a:pPr/>
              <a:t>9</a:t>
            </a:fld>
            <a:endParaRPr lang="ja-JP" altLang="en-US"/>
          </a:p>
        </p:txBody>
      </p:sp>
      <p:sp>
        <p:nvSpPr>
          <p:cNvPr id="6" name="テキスト ボックス 5"/>
          <p:cNvSpPr txBox="1"/>
          <p:nvPr/>
        </p:nvSpPr>
        <p:spPr>
          <a:xfrm>
            <a:off x="3967366" y="1217485"/>
            <a:ext cx="5045372" cy="1200328"/>
          </a:xfrm>
          <a:prstGeom prst="rect">
            <a:avLst/>
          </a:prstGeom>
          <a:noFill/>
        </p:spPr>
        <p:txBody>
          <a:bodyPr wrap="none" rtlCol="0">
            <a:spAutoFit/>
          </a:bodyPr>
          <a:lstStyle/>
          <a:p>
            <a:pPr algn="ctr"/>
            <a:r>
              <a:rPr kumimoji="1" lang="en-US" altLang="ja-JP" sz="2400" dirty="0" smtClean="0"/>
              <a:t>FPGA </a:t>
            </a:r>
            <a:r>
              <a:rPr kumimoji="1" lang="ja-JP" altLang="en-US" sz="2400" dirty="0" smtClean="0"/>
              <a:t>でつくった波を</a:t>
            </a:r>
            <a:r>
              <a:rPr lang="en-US" altLang="ja-JP" sz="2400" dirty="0" smtClean="0"/>
              <a:t> </a:t>
            </a:r>
            <a:r>
              <a:rPr kumimoji="1" lang="en-US" altLang="ja-JP" sz="2400" dirty="0" smtClean="0"/>
              <a:t>DAC</a:t>
            </a:r>
            <a:r>
              <a:rPr lang="en-US" altLang="ja-JP" sz="2400" dirty="0" smtClean="0"/>
              <a:t> </a:t>
            </a:r>
            <a:r>
              <a:rPr lang="ja-JP" altLang="en-US" sz="2400" dirty="0" smtClean="0"/>
              <a:t>で出力し、</a:t>
            </a:r>
            <a:endParaRPr lang="en-US" altLang="ja-JP" sz="2400" dirty="0" smtClean="0"/>
          </a:p>
          <a:p>
            <a:pPr algn="ctr"/>
            <a:r>
              <a:rPr lang="en-US" altLang="ja-JP" sz="2400" dirty="0" smtClean="0"/>
              <a:t>UP Mixer </a:t>
            </a:r>
            <a:r>
              <a:rPr lang="ja-JP" altLang="en-US" sz="2400" dirty="0" smtClean="0"/>
              <a:t>と</a:t>
            </a:r>
            <a:r>
              <a:rPr lang="en-US" altLang="ja-JP" sz="2400" dirty="0" smtClean="0"/>
              <a:t> LO</a:t>
            </a:r>
            <a:r>
              <a:rPr lang="ja-JP" altLang="en-US" sz="2400" dirty="0" smtClean="0"/>
              <a:t>（</a:t>
            </a:r>
            <a:r>
              <a:rPr lang="en-US" altLang="ja-JP" sz="2400" dirty="0" smtClean="0"/>
              <a:t>3—6 GHz</a:t>
            </a:r>
            <a:r>
              <a:rPr lang="ja-JP" altLang="en-US" sz="2400" dirty="0" smtClean="0"/>
              <a:t>）で、</a:t>
            </a:r>
            <a:r>
              <a:rPr lang="en-US" altLang="ja-JP" sz="2400" dirty="0" smtClean="0"/>
              <a:t/>
            </a:r>
            <a:br>
              <a:rPr lang="en-US" altLang="ja-JP" sz="2400" dirty="0" smtClean="0"/>
            </a:br>
            <a:r>
              <a:rPr lang="ja-JP" altLang="en-US" sz="2400" dirty="0" smtClean="0"/>
              <a:t>メガヘルツをギガヘルツに</a:t>
            </a:r>
            <a:r>
              <a:rPr lang="en-US" altLang="ja-JP" sz="2400" dirty="0" smtClean="0"/>
              <a:t> Up-convert</a:t>
            </a:r>
            <a:endParaRPr kumimoji="1" lang="ja-JP" altLang="en-US" sz="2400" dirty="0"/>
          </a:p>
        </p:txBody>
      </p:sp>
      <p:grpSp>
        <p:nvGrpSpPr>
          <p:cNvPr id="7" name="図形グループ 97"/>
          <p:cNvGrpSpPr/>
          <p:nvPr/>
        </p:nvGrpSpPr>
        <p:grpSpPr>
          <a:xfrm>
            <a:off x="442166" y="1406865"/>
            <a:ext cx="3849678" cy="4860976"/>
            <a:chOff x="442166" y="1406865"/>
            <a:chExt cx="3849678" cy="4860976"/>
          </a:xfrm>
        </p:grpSpPr>
        <p:sp>
          <p:nvSpPr>
            <p:cNvPr id="8" name="正方形/長方形 7"/>
            <p:cNvSpPr/>
            <p:nvPr/>
          </p:nvSpPr>
          <p:spPr>
            <a:xfrm>
              <a:off x="1180516" y="5649074"/>
              <a:ext cx="2562870"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021786" y="5692202"/>
              <a:ext cx="864339" cy="461665"/>
            </a:xfrm>
            <a:prstGeom prst="rect">
              <a:avLst/>
            </a:prstGeom>
            <a:noFill/>
          </p:spPr>
          <p:txBody>
            <a:bodyPr wrap="none" rtlCol="0">
              <a:spAutoFit/>
            </a:bodyPr>
            <a:lstStyle/>
            <a:p>
              <a:r>
                <a:rPr kumimoji="1" lang="en-US" altLang="ja-JP" sz="2400" dirty="0" smtClean="0"/>
                <a:t>FPGA</a:t>
              </a:r>
              <a:endParaRPr kumimoji="1" lang="ja-JP" altLang="en-US" sz="2400" dirty="0"/>
            </a:p>
          </p:txBody>
        </p:sp>
        <p:sp>
          <p:nvSpPr>
            <p:cNvPr id="10" name="正方形/長方形 9"/>
            <p:cNvSpPr/>
            <p:nvPr/>
          </p:nvSpPr>
          <p:spPr>
            <a:xfrm>
              <a:off x="1176454" y="4669798"/>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299922" y="4724066"/>
              <a:ext cx="709449" cy="461665"/>
            </a:xfrm>
            <a:prstGeom prst="rect">
              <a:avLst/>
            </a:prstGeom>
            <a:noFill/>
          </p:spPr>
          <p:txBody>
            <a:bodyPr wrap="none" rtlCol="0">
              <a:spAutoFit/>
            </a:bodyPr>
            <a:lstStyle/>
            <a:p>
              <a:r>
                <a:rPr kumimoji="1" lang="en-US" altLang="ja-JP" sz="2400" dirty="0" smtClean="0"/>
                <a:t>DAC</a:t>
              </a:r>
              <a:endParaRPr kumimoji="1" lang="ja-JP" altLang="en-US" sz="2400" dirty="0"/>
            </a:p>
          </p:txBody>
        </p:sp>
        <p:sp>
          <p:nvSpPr>
            <p:cNvPr id="12" name="正方形/長方形 11"/>
            <p:cNvSpPr/>
            <p:nvPr/>
          </p:nvSpPr>
          <p:spPr>
            <a:xfrm>
              <a:off x="2798999" y="4673933"/>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916904" y="4724066"/>
              <a:ext cx="716212" cy="461665"/>
            </a:xfrm>
            <a:prstGeom prst="rect">
              <a:avLst/>
            </a:prstGeom>
            <a:noFill/>
          </p:spPr>
          <p:txBody>
            <a:bodyPr wrap="none" rtlCol="0">
              <a:spAutoFit/>
            </a:bodyPr>
            <a:lstStyle/>
            <a:p>
              <a:r>
                <a:rPr lang="en-US" altLang="ja-JP" sz="2400" dirty="0" smtClean="0"/>
                <a:t>ADC</a:t>
              </a:r>
              <a:endParaRPr kumimoji="1" lang="ja-JP" altLang="en-US" sz="2400" dirty="0"/>
            </a:p>
          </p:txBody>
        </p:sp>
        <p:sp>
          <p:nvSpPr>
            <p:cNvPr id="14" name="円/楕円 13"/>
            <p:cNvSpPr/>
            <p:nvPr/>
          </p:nvSpPr>
          <p:spPr>
            <a:xfrm>
              <a:off x="3035863" y="3582501"/>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コネクタ 14"/>
            <p:cNvCxnSpPr>
              <a:stCxn id="14" idx="1"/>
              <a:endCxn id="14" idx="5"/>
            </p:cNvCxnSpPr>
            <p:nvPr/>
          </p:nvCxnSpPr>
          <p:spPr>
            <a:xfrm rot="16200000" flipH="1">
              <a:off x="3108665" y="3645006"/>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a:stCxn id="14" idx="3"/>
              <a:endCxn id="14" idx="7"/>
            </p:cNvCxnSpPr>
            <p:nvPr/>
          </p:nvCxnSpPr>
          <p:spPr>
            <a:xfrm rot="5400000" flipH="1" flipV="1">
              <a:off x="3108665" y="3645005"/>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円/楕円 16"/>
            <p:cNvSpPr/>
            <p:nvPr/>
          </p:nvSpPr>
          <p:spPr>
            <a:xfrm>
              <a:off x="1418340" y="3580457"/>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8" name="直線コネクタ 17"/>
            <p:cNvCxnSpPr>
              <a:stCxn id="17" idx="1"/>
              <a:endCxn id="17" idx="5"/>
            </p:cNvCxnSpPr>
            <p:nvPr/>
          </p:nvCxnSpPr>
          <p:spPr>
            <a:xfrm rot="16200000" flipH="1">
              <a:off x="1491142" y="3642962"/>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直線コネクタ 18"/>
            <p:cNvCxnSpPr>
              <a:stCxn id="17" idx="3"/>
              <a:endCxn id="17" idx="7"/>
            </p:cNvCxnSpPr>
            <p:nvPr/>
          </p:nvCxnSpPr>
          <p:spPr>
            <a:xfrm rot="5400000" flipH="1" flipV="1">
              <a:off x="1491142" y="3642961"/>
              <a:ext cx="322394" cy="330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図形グループ 65"/>
            <p:cNvGrpSpPr>
              <a:grpSpLocks noChangeAspect="1"/>
            </p:cNvGrpSpPr>
            <p:nvPr/>
          </p:nvGrpSpPr>
          <p:grpSpPr>
            <a:xfrm>
              <a:off x="1521184" y="2682359"/>
              <a:ext cx="256470" cy="719998"/>
              <a:chOff x="4377667" y="653020"/>
              <a:chExt cx="502104" cy="1409575"/>
            </a:xfrm>
          </p:grpSpPr>
          <p:grpSp>
            <p:nvGrpSpPr>
              <p:cNvPr id="45" name="図形グループ 54"/>
              <p:cNvGrpSpPr/>
              <p:nvPr/>
            </p:nvGrpSpPr>
            <p:grpSpPr>
              <a:xfrm rot="5400000">
                <a:off x="3923831" y="1172060"/>
                <a:ext cx="1409575" cy="371495"/>
                <a:chOff x="4704458" y="1339777"/>
                <a:chExt cx="1409575" cy="371495"/>
              </a:xfrm>
              <a:scene3d>
                <a:camera prst="orthographicFront">
                  <a:rot lat="10800000" lon="0" rev="0"/>
                </a:camera>
                <a:lightRig rig="threePt" dir="t"/>
              </a:scene3d>
            </p:grpSpPr>
            <p:cxnSp>
              <p:nvCxnSpPr>
                <p:cNvPr id="47" name="直線コネクタ 46"/>
                <p:cNvCxnSpPr>
                  <a:cxnSpLocks noChangeAspect="1"/>
                </p:cNvCxnSpPr>
                <p:nvPr/>
              </p:nvCxnSpPr>
              <p:spPr>
                <a:xfrm>
                  <a:off x="4704458" y="151977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直線コネクタ 47"/>
                <p:cNvCxnSpPr>
                  <a:cxnSpLocks noChangeAspect="1"/>
                </p:cNvCxnSpPr>
                <p:nvPr/>
              </p:nvCxnSpPr>
              <p:spPr>
                <a:xfrm rot="18000000">
                  <a:off x="4837536" y="145213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直線コネクタ 48"/>
                <p:cNvCxnSpPr>
                  <a:cxnSpLocks noChangeAspect="1"/>
                </p:cNvCxnSpPr>
                <p:nvPr/>
              </p:nvCxnSpPr>
              <p:spPr>
                <a:xfrm rot="14400000">
                  <a:off x="4881070"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直線コネクタ 49"/>
                <p:cNvCxnSpPr>
                  <a:cxnSpLocks noChangeAspect="1"/>
                </p:cNvCxnSpPr>
                <p:nvPr/>
              </p:nvCxnSpPr>
              <p:spPr>
                <a:xfrm rot="7200000">
                  <a:off x="5062444" y="1518983"/>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a:cxnSpLocks noChangeAspect="1"/>
                </p:cNvCxnSpPr>
                <p:nvPr/>
              </p:nvCxnSpPr>
              <p:spPr>
                <a:xfrm rot="7200000">
                  <a:off x="5417931" y="1530477"/>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直線コネクタ 51"/>
                <p:cNvCxnSpPr>
                  <a:cxnSpLocks noChangeAspect="1"/>
                </p:cNvCxnSpPr>
                <p:nvPr/>
              </p:nvCxnSpPr>
              <p:spPr>
                <a:xfrm rot="14400000">
                  <a:off x="5240789" y="1526244"/>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p:cNvCxnSpPr>
                  <a:cxnSpLocks noChangeAspect="1"/>
                </p:cNvCxnSpPr>
                <p:nvPr/>
              </p:nvCxnSpPr>
              <p:spPr>
                <a:xfrm rot="14400000">
                  <a:off x="5595075" y="1530478"/>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直線コネクタ 53"/>
                <p:cNvCxnSpPr>
                  <a:cxnSpLocks noChangeAspect="1"/>
                </p:cNvCxnSpPr>
                <p:nvPr/>
              </p:nvCxnSpPr>
              <p:spPr>
                <a:xfrm rot="18000000">
                  <a:off x="5808751" y="1608818"/>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直線コネクタ 54"/>
                <p:cNvCxnSpPr>
                  <a:cxnSpLocks noChangeAspect="1"/>
                </p:cNvCxnSpPr>
                <p:nvPr/>
              </p:nvCxnSpPr>
              <p:spPr>
                <a:xfrm>
                  <a:off x="5934033" y="1531272"/>
                  <a:ext cx="18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6" name="直線矢印コネクタ 45"/>
              <p:cNvCxnSpPr/>
              <p:nvPr/>
            </p:nvCxnSpPr>
            <p:spPr>
              <a:xfrm rot="5400000" flipH="1" flipV="1">
                <a:off x="4098728" y="1111953"/>
                <a:ext cx="1059981" cy="502104"/>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正方形/長方形 20"/>
            <p:cNvSpPr/>
            <p:nvPr/>
          </p:nvSpPr>
          <p:spPr>
            <a:xfrm>
              <a:off x="1168965" y="1741206"/>
              <a:ext cx="944387" cy="618767"/>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1203305" y="1795474"/>
              <a:ext cx="874608" cy="461665"/>
            </a:xfrm>
            <a:prstGeom prst="rect">
              <a:avLst/>
            </a:prstGeom>
            <a:noFill/>
          </p:spPr>
          <p:txBody>
            <a:bodyPr wrap="none" rtlCol="0">
              <a:spAutoFit/>
            </a:bodyPr>
            <a:lstStyle/>
            <a:p>
              <a:r>
                <a:rPr lang="en-US" altLang="ja-JP" sz="2400" dirty="0" smtClean="0"/>
                <a:t>MKID</a:t>
              </a:r>
              <a:endParaRPr kumimoji="1" lang="ja-JP" altLang="en-US" sz="2400" dirty="0"/>
            </a:p>
          </p:txBody>
        </p:sp>
        <p:sp>
          <p:nvSpPr>
            <p:cNvPr id="23" name="二等辺三角形 22"/>
            <p:cNvSpPr/>
            <p:nvPr/>
          </p:nvSpPr>
          <p:spPr>
            <a:xfrm rot="5400000">
              <a:off x="2480842" y="1823959"/>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4" name="直線コネクタ 23"/>
            <p:cNvCxnSpPr>
              <a:stCxn id="10" idx="2"/>
            </p:cNvCxnSpPr>
            <p:nvPr/>
          </p:nvCxnSpPr>
          <p:spPr>
            <a:xfrm rot="5400000">
              <a:off x="1474470" y="5462611"/>
              <a:ext cx="348225" cy="1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a:stCxn id="12" idx="2"/>
            </p:cNvCxnSpPr>
            <p:nvPr/>
          </p:nvCxnSpPr>
          <p:spPr>
            <a:xfrm rot="5400000">
              <a:off x="3091193" y="5472699"/>
              <a:ext cx="3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a:stCxn id="17" idx="4"/>
              <a:endCxn id="10" idx="0"/>
            </p:cNvCxnSpPr>
            <p:nvPr/>
          </p:nvCxnSpPr>
          <p:spPr>
            <a:xfrm rot="5400000">
              <a:off x="1333791" y="4351248"/>
              <a:ext cx="633407" cy="369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直線コネクタ 26"/>
            <p:cNvCxnSpPr>
              <a:stCxn id="14" idx="4"/>
              <a:endCxn id="12" idx="0"/>
            </p:cNvCxnSpPr>
            <p:nvPr/>
          </p:nvCxnSpPr>
          <p:spPr>
            <a:xfrm rot="16200000" flipH="1">
              <a:off x="2952779" y="4355519"/>
              <a:ext cx="635498" cy="133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rot="5400000">
              <a:off x="3147564" y="3454379"/>
              <a:ext cx="246983" cy="79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二等辺三角形 28"/>
            <p:cNvSpPr/>
            <p:nvPr/>
          </p:nvSpPr>
          <p:spPr>
            <a:xfrm rot="10800000">
              <a:off x="2984571" y="2875351"/>
              <a:ext cx="573763" cy="4559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0" name="直線コネクタ 29"/>
            <p:cNvCxnSpPr/>
            <p:nvPr/>
          </p:nvCxnSpPr>
          <p:spPr>
            <a:xfrm rot="5400000" flipH="1" flipV="1">
              <a:off x="2846328" y="2464783"/>
              <a:ext cx="845999" cy="5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5400000" flipH="1" flipV="1">
              <a:off x="1484200" y="2521166"/>
              <a:ext cx="322385"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直線コネクタ 31"/>
            <p:cNvCxnSpPr>
              <a:stCxn id="23" idx="0"/>
            </p:cNvCxnSpPr>
            <p:nvPr/>
          </p:nvCxnSpPr>
          <p:spPr>
            <a:xfrm>
              <a:off x="2995691" y="2051927"/>
              <a:ext cx="27629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直線コネクタ 32"/>
            <p:cNvCxnSpPr>
              <a:stCxn id="21" idx="3"/>
              <a:endCxn id="23" idx="3"/>
            </p:cNvCxnSpPr>
            <p:nvPr/>
          </p:nvCxnSpPr>
          <p:spPr>
            <a:xfrm>
              <a:off x="2113352" y="2050590"/>
              <a:ext cx="426405" cy="13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正方形/長方形 33"/>
            <p:cNvSpPr/>
            <p:nvPr/>
          </p:nvSpPr>
          <p:spPr>
            <a:xfrm>
              <a:off x="979444" y="1540543"/>
              <a:ext cx="1375358" cy="991451"/>
            </a:xfrm>
            <a:prstGeom prst="rect">
              <a:avLst/>
            </a:prstGeom>
            <a:noFill/>
            <a:ln w="25400">
              <a:solidFill>
                <a:srgbClr val="0000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12329" y="1406865"/>
              <a:ext cx="2931057" cy="1239929"/>
            </a:xfrm>
            <a:prstGeom prst="rect">
              <a:avLst/>
            </a:prstGeom>
            <a:noFill/>
            <a:ln w="25400">
              <a:solidFill>
                <a:srgbClr val="008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1446056" y="4100797"/>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7" name="テキスト ボックス 36"/>
            <p:cNvSpPr txBox="1"/>
            <p:nvPr/>
          </p:nvSpPr>
          <p:spPr>
            <a:xfrm>
              <a:off x="3072834" y="4100796"/>
              <a:ext cx="602824" cy="369332"/>
            </a:xfrm>
            <a:prstGeom prst="rect">
              <a:avLst/>
            </a:prstGeom>
            <a:noFill/>
          </p:spPr>
          <p:txBody>
            <a:bodyPr wrap="none" rtlCol="0">
              <a:spAutoFit/>
            </a:bodyPr>
            <a:lstStyle/>
            <a:p>
              <a:r>
                <a:rPr lang="ja-JP" altLang="en-US" dirty="0" smtClean="0"/>
                <a:t>＼</a:t>
              </a:r>
              <a:r>
                <a:rPr kumimoji="1" lang="en-US" altLang="ja-JP" dirty="0" smtClean="0"/>
                <a:t> 2</a:t>
              </a:r>
              <a:endParaRPr kumimoji="1" lang="ja-JP" altLang="en-US" dirty="0"/>
            </a:p>
          </p:txBody>
        </p:sp>
        <p:sp>
          <p:nvSpPr>
            <p:cNvPr id="38" name="テキスト ボックス 37"/>
            <p:cNvSpPr txBox="1"/>
            <p:nvPr/>
          </p:nvSpPr>
          <p:spPr>
            <a:xfrm>
              <a:off x="2459137" y="1426256"/>
              <a:ext cx="564277" cy="369332"/>
            </a:xfrm>
            <a:prstGeom prst="rect">
              <a:avLst/>
            </a:prstGeom>
            <a:noFill/>
          </p:spPr>
          <p:txBody>
            <a:bodyPr wrap="none" rtlCol="0">
              <a:spAutoFit/>
            </a:bodyPr>
            <a:lstStyle/>
            <a:p>
              <a:r>
                <a:rPr lang="en-US" altLang="ja-JP" dirty="0" smtClean="0"/>
                <a:t>LNA</a:t>
              </a:r>
              <a:endParaRPr kumimoji="1" lang="ja-JP" altLang="en-US" dirty="0"/>
            </a:p>
          </p:txBody>
        </p:sp>
        <p:sp>
          <p:nvSpPr>
            <p:cNvPr id="39" name="テキスト ボックス 38"/>
            <p:cNvSpPr txBox="1"/>
            <p:nvPr/>
          </p:nvSpPr>
          <p:spPr>
            <a:xfrm>
              <a:off x="1702033" y="2916059"/>
              <a:ext cx="464640" cy="369332"/>
            </a:xfrm>
            <a:prstGeom prst="rect">
              <a:avLst/>
            </a:prstGeom>
            <a:noFill/>
          </p:spPr>
          <p:txBody>
            <a:bodyPr wrap="none" rtlCol="0">
              <a:spAutoFit/>
            </a:bodyPr>
            <a:lstStyle/>
            <a:p>
              <a:r>
                <a:rPr lang="en-US" altLang="ja-JP" dirty="0" err="1" smtClean="0"/>
                <a:t>Att</a:t>
              </a:r>
              <a:endParaRPr kumimoji="1" lang="ja-JP" altLang="en-US" dirty="0"/>
            </a:p>
          </p:txBody>
        </p:sp>
        <p:sp>
          <p:nvSpPr>
            <p:cNvPr id="40" name="テキスト ボックス 39"/>
            <p:cNvSpPr txBox="1"/>
            <p:nvPr/>
          </p:nvSpPr>
          <p:spPr>
            <a:xfrm>
              <a:off x="562526" y="3606031"/>
              <a:ext cx="854508" cy="369332"/>
            </a:xfrm>
            <a:prstGeom prst="rect">
              <a:avLst/>
            </a:prstGeom>
            <a:noFill/>
          </p:spPr>
          <p:txBody>
            <a:bodyPr wrap="none" rtlCol="0">
              <a:spAutoFit/>
            </a:bodyPr>
            <a:lstStyle/>
            <a:p>
              <a:r>
                <a:rPr kumimoji="1" lang="en-US" altLang="ja-JP" dirty="0" smtClean="0"/>
                <a:t>UP Mix</a:t>
              </a:r>
              <a:endParaRPr kumimoji="1" lang="ja-JP" altLang="en-US" dirty="0"/>
            </a:p>
          </p:txBody>
        </p:sp>
        <p:sp>
          <p:nvSpPr>
            <p:cNvPr id="41" name="テキスト ボックス 40"/>
            <p:cNvSpPr txBox="1"/>
            <p:nvPr/>
          </p:nvSpPr>
          <p:spPr>
            <a:xfrm>
              <a:off x="3460442" y="3472783"/>
              <a:ext cx="831402" cy="646331"/>
            </a:xfrm>
            <a:prstGeom prst="rect">
              <a:avLst/>
            </a:prstGeom>
            <a:noFill/>
          </p:spPr>
          <p:txBody>
            <a:bodyPr wrap="none" rtlCol="0">
              <a:spAutoFit/>
            </a:bodyPr>
            <a:lstStyle/>
            <a:p>
              <a:pPr algn="ctr"/>
              <a:r>
                <a:rPr kumimoji="1" lang="en-US" altLang="ja-JP" dirty="0" smtClean="0"/>
                <a:t>DOWN</a:t>
              </a:r>
            </a:p>
            <a:p>
              <a:pPr algn="ctr"/>
              <a:r>
                <a:rPr kumimoji="1" lang="en-US" altLang="ja-JP" dirty="0" smtClean="0"/>
                <a:t>Mix</a:t>
              </a:r>
              <a:endParaRPr kumimoji="1" lang="ja-JP" altLang="en-US" dirty="0"/>
            </a:p>
          </p:txBody>
        </p:sp>
        <p:sp>
          <p:nvSpPr>
            <p:cNvPr id="42" name="テキスト ボックス 41"/>
            <p:cNvSpPr txBox="1"/>
            <p:nvPr/>
          </p:nvSpPr>
          <p:spPr>
            <a:xfrm>
              <a:off x="3449587" y="2916059"/>
              <a:ext cx="623901" cy="369332"/>
            </a:xfrm>
            <a:prstGeom prst="rect">
              <a:avLst/>
            </a:prstGeom>
            <a:noFill/>
          </p:spPr>
          <p:txBody>
            <a:bodyPr wrap="none" rtlCol="0">
              <a:spAutoFit/>
            </a:bodyPr>
            <a:lstStyle/>
            <a:p>
              <a:r>
                <a:rPr lang="en-US" altLang="ja-JP" dirty="0" smtClean="0"/>
                <a:t>Amp</a:t>
              </a:r>
              <a:endParaRPr kumimoji="1" lang="ja-JP" altLang="en-US" dirty="0"/>
            </a:p>
          </p:txBody>
        </p:sp>
        <p:sp>
          <p:nvSpPr>
            <p:cNvPr id="43" name="テキスト ボックス 42"/>
            <p:cNvSpPr txBox="1"/>
            <p:nvPr/>
          </p:nvSpPr>
          <p:spPr>
            <a:xfrm>
              <a:off x="442166" y="2553870"/>
              <a:ext cx="1022561" cy="923330"/>
            </a:xfrm>
            <a:prstGeom prst="rect">
              <a:avLst/>
            </a:prstGeom>
            <a:noFill/>
          </p:spPr>
          <p:txBody>
            <a:bodyPr wrap="none" rtlCol="0">
              <a:spAutoFit/>
            </a:bodyPr>
            <a:lstStyle/>
            <a:p>
              <a:r>
                <a:rPr lang="en-US" altLang="ja-JP" dirty="0" smtClean="0"/>
                <a:t>Cryostat:</a:t>
              </a:r>
            </a:p>
            <a:p>
              <a:r>
                <a:rPr kumimoji="1" lang="en-US" altLang="ja-JP" dirty="0" smtClean="0">
                  <a:solidFill>
                    <a:srgbClr val="0000FF"/>
                  </a:solidFill>
                </a:rPr>
                <a:t>&lt; 0.3 K</a:t>
              </a:r>
              <a:r>
                <a:rPr kumimoji="1" lang="en-US" altLang="ja-JP" dirty="0" smtClean="0"/>
                <a:t>,</a:t>
              </a:r>
            </a:p>
            <a:p>
              <a:r>
                <a:rPr lang="en-US" altLang="ja-JP" dirty="0" smtClean="0">
                  <a:solidFill>
                    <a:srgbClr val="008000"/>
                  </a:solidFill>
                </a:rPr>
                <a:t>4 K</a:t>
              </a:r>
              <a:endParaRPr kumimoji="1" lang="ja-JP" altLang="en-US" dirty="0">
                <a:solidFill>
                  <a:srgbClr val="008000"/>
                </a:solidFill>
              </a:endParaRPr>
            </a:p>
          </p:txBody>
        </p:sp>
        <p:cxnSp>
          <p:nvCxnSpPr>
            <p:cNvPr id="44" name="直線コネクタ 43"/>
            <p:cNvCxnSpPr>
              <a:endCxn id="17" idx="0"/>
            </p:cNvCxnSpPr>
            <p:nvPr/>
          </p:nvCxnSpPr>
          <p:spPr>
            <a:xfrm rot="16200000" flipH="1">
              <a:off x="1519552" y="3447669"/>
              <a:ext cx="264726" cy="8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テキスト ボックス 55"/>
          <p:cNvSpPr txBox="1"/>
          <p:nvPr/>
        </p:nvSpPr>
        <p:spPr>
          <a:xfrm>
            <a:off x="91068" y="5152845"/>
            <a:ext cx="1442522" cy="369332"/>
          </a:xfrm>
          <a:prstGeom prst="rect">
            <a:avLst/>
          </a:prstGeom>
          <a:solidFill>
            <a:schemeClr val="bg1"/>
          </a:solidFill>
          <a:ln w="25400">
            <a:solidFill>
              <a:srgbClr val="FF0000"/>
            </a:solidFill>
          </a:ln>
        </p:spPr>
        <p:txBody>
          <a:bodyPr wrap="none" rtlCol="0">
            <a:spAutoFit/>
          </a:bodyPr>
          <a:lstStyle/>
          <a:p>
            <a:pPr algn="ctr"/>
            <a:r>
              <a:rPr lang="ja-JP" altLang="en-US" dirty="0" smtClean="0"/>
              <a:t>メガヘルツ波</a:t>
            </a:r>
            <a:endParaRPr lang="en-US" altLang="ja-JP" dirty="0" smtClean="0"/>
          </a:p>
        </p:txBody>
      </p:sp>
      <p:sp>
        <p:nvSpPr>
          <p:cNvPr id="57" name="テキスト ボックス 56"/>
          <p:cNvSpPr txBox="1"/>
          <p:nvPr/>
        </p:nvSpPr>
        <p:spPr>
          <a:xfrm>
            <a:off x="35128" y="2813566"/>
            <a:ext cx="1505540" cy="369332"/>
          </a:xfrm>
          <a:prstGeom prst="rect">
            <a:avLst/>
          </a:prstGeom>
          <a:solidFill>
            <a:schemeClr val="bg1"/>
          </a:solidFill>
          <a:ln w="25400">
            <a:solidFill>
              <a:srgbClr val="FF0000"/>
            </a:solidFill>
          </a:ln>
        </p:spPr>
        <p:txBody>
          <a:bodyPr wrap="none" rtlCol="0">
            <a:spAutoFit/>
          </a:bodyPr>
          <a:lstStyle/>
          <a:p>
            <a:pPr algn="ctr"/>
            <a:r>
              <a:rPr lang="ja-JP" altLang="en-US" dirty="0" smtClean="0"/>
              <a:t>ギガヘルツ波</a:t>
            </a:r>
            <a:endParaRPr lang="en-US" altLang="ja-JP" dirty="0" smtClean="0"/>
          </a:p>
        </p:txBody>
      </p:sp>
      <p:sp>
        <p:nvSpPr>
          <p:cNvPr id="58" name="右矢印 57"/>
          <p:cNvSpPr/>
          <p:nvPr/>
        </p:nvSpPr>
        <p:spPr>
          <a:xfrm rot="16200000">
            <a:off x="1137063" y="2655006"/>
            <a:ext cx="1041591" cy="453110"/>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右矢印 58"/>
          <p:cNvSpPr/>
          <p:nvPr/>
        </p:nvSpPr>
        <p:spPr>
          <a:xfrm rot="16200000">
            <a:off x="973471" y="4921592"/>
            <a:ext cx="1356039" cy="453110"/>
          </a:xfrm>
          <a:prstGeom prst="rightArrow">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2225137" y="3578268"/>
            <a:ext cx="467999" cy="45593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1" name="直線コネクタ 60"/>
          <p:cNvCxnSpPr>
            <a:stCxn id="60" idx="6"/>
          </p:cNvCxnSpPr>
          <p:nvPr/>
        </p:nvCxnSpPr>
        <p:spPr>
          <a:xfrm>
            <a:off x="2693136" y="3806235"/>
            <a:ext cx="342727" cy="4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コネクタ 61"/>
          <p:cNvCxnSpPr>
            <a:endCxn id="60" idx="2"/>
          </p:cNvCxnSpPr>
          <p:nvPr/>
        </p:nvCxnSpPr>
        <p:spPr>
          <a:xfrm flipV="1">
            <a:off x="1886339" y="3806235"/>
            <a:ext cx="338798" cy="21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3" name="テキスト ボックス 62"/>
          <p:cNvSpPr txBox="1"/>
          <p:nvPr/>
        </p:nvSpPr>
        <p:spPr>
          <a:xfrm>
            <a:off x="2249771" y="3500344"/>
            <a:ext cx="440145" cy="707886"/>
          </a:xfrm>
          <a:prstGeom prst="rect">
            <a:avLst/>
          </a:prstGeom>
          <a:noFill/>
        </p:spPr>
        <p:txBody>
          <a:bodyPr wrap="none" rtlCol="0">
            <a:spAutoFit/>
          </a:bodyPr>
          <a:lstStyle/>
          <a:p>
            <a:r>
              <a:rPr lang="en-US" altLang="ja-JP" sz="4000" dirty="0" smtClean="0"/>
              <a:t>~</a:t>
            </a:r>
            <a:endParaRPr kumimoji="1" lang="ja-JP" altLang="en-US" sz="4000" dirty="0"/>
          </a:p>
        </p:txBody>
      </p:sp>
      <p:sp>
        <p:nvSpPr>
          <p:cNvPr id="64" name="テキスト ボックス 63"/>
          <p:cNvSpPr txBox="1"/>
          <p:nvPr/>
        </p:nvSpPr>
        <p:spPr>
          <a:xfrm>
            <a:off x="2249771" y="3237597"/>
            <a:ext cx="429475" cy="369332"/>
          </a:xfrm>
          <a:prstGeom prst="rect">
            <a:avLst/>
          </a:prstGeom>
          <a:noFill/>
        </p:spPr>
        <p:txBody>
          <a:bodyPr wrap="none" rtlCol="0">
            <a:spAutoFit/>
          </a:bodyPr>
          <a:lstStyle/>
          <a:p>
            <a:r>
              <a:rPr lang="en-US" altLang="ja-JP" dirty="0" smtClean="0"/>
              <a:t>LO</a:t>
            </a:r>
            <a:endParaRPr kumimoji="1"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3081</TotalTime>
  <Words>3017</Words>
  <Application>Microsoft Macintosh PowerPoint</Application>
  <PresentationFormat>画面に合わせる (4:3)</PresentationFormat>
  <Paragraphs>622</Paragraphs>
  <Slides>48</Slides>
  <Notes>2</Notes>
  <HiddenSlides>0</HiddenSlides>
  <MMClips>0</MMClips>
  <ScaleCrop>false</ScaleCrop>
  <HeadingPairs>
    <vt:vector size="4" baseType="variant">
      <vt:variant>
        <vt:lpstr>デザイン テンプレート</vt:lpstr>
      </vt:variant>
      <vt:variant>
        <vt:i4>1</vt:i4>
      </vt:variant>
      <vt:variant>
        <vt:lpstr>スライド タイトル</vt:lpstr>
      </vt:variant>
      <vt:variant>
        <vt:i4>48</vt:i4>
      </vt:variant>
    </vt:vector>
  </HeadingPairs>
  <TitlesOfParts>
    <vt:vector size="49" baseType="lpstr">
      <vt:lpstr>Office テーマ</vt:lpstr>
      <vt:lpstr>超伝導検出器 MKID の多重読み出し用 フロントエンド回路の開発</vt:lpstr>
      <vt:lpstr>目次</vt:lpstr>
      <vt:lpstr>背景</vt:lpstr>
      <vt:lpstr>GroundBIRD 実験</vt:lpstr>
      <vt:lpstr>GroundBIRD 実験 – 回転冷却光学</vt:lpstr>
      <vt:lpstr>MKID (Microwave Kinetic Inductance Detector)</vt:lpstr>
      <vt:lpstr>MKIDs (Microwave Kinetic Inductance Detectors)</vt:lpstr>
      <vt:lpstr>読み出し系</vt:lpstr>
      <vt:lpstr>読み出し方法</vt:lpstr>
      <vt:lpstr>読み出し方法</vt:lpstr>
      <vt:lpstr>読み出し方法</vt:lpstr>
      <vt:lpstr>市販のアナログ基板 – FMC150[*]</vt:lpstr>
      <vt:lpstr>市販品で MKID を読み出した例</vt:lpstr>
      <vt:lpstr>市販のアナログ基板 – FMC150[*]</vt:lpstr>
      <vt:lpstr>解決すべき課題</vt:lpstr>
      <vt:lpstr>LPF による帯域の制限（&lt; 70 MHz）</vt:lpstr>
      <vt:lpstr>消費電力・発熱の過大</vt:lpstr>
      <vt:lpstr>スライド 18</vt:lpstr>
      <vt:lpstr>スライド 19</vt:lpstr>
      <vt:lpstr>スライド 20</vt:lpstr>
      <vt:lpstr>スライド 21</vt:lpstr>
      <vt:lpstr>ユーザビリティの損失</vt:lpstr>
      <vt:lpstr>ユーザビリティの損失</vt:lpstr>
      <vt:lpstr>新しいアナログ基板の開発 RHEA（Rhea is a High spEed Analog board）</vt:lpstr>
      <vt:lpstr>LPF</vt:lpstr>
      <vt:lpstr>クロック生成器周辺</vt:lpstr>
      <vt:lpstr>電源回路</vt:lpstr>
      <vt:lpstr>RHEA による改良点</vt:lpstr>
      <vt:lpstr>新アナログ基板 RHEA Ver. 1.0</vt:lpstr>
      <vt:lpstr>市販品（FMC150）と RHEA</vt:lpstr>
      <vt:lpstr>新フロントエンド回路</vt:lpstr>
      <vt:lpstr>RHEA の評価</vt:lpstr>
      <vt:lpstr>クロックが出ない？</vt:lpstr>
      <vt:lpstr>水晶発振器を交換</vt:lpstr>
      <vt:lpstr>消費電力の評価</vt:lpstr>
      <vt:lpstr>消費電力の評価</vt:lpstr>
      <vt:lpstr>消費電力の評価 – 結果</vt:lpstr>
      <vt:lpstr>基板上 IC の発熱量の評価</vt:lpstr>
      <vt:lpstr>基板上 IC の発熱量の評価 – 結果</vt:lpstr>
      <vt:lpstr>基板上 IC の発熱量の評価 – 結果</vt:lpstr>
      <vt:lpstr>帯域の評価</vt:lpstr>
      <vt:lpstr>帯域の評価</vt:lpstr>
      <vt:lpstr>帯域の評価 – 結果</vt:lpstr>
      <vt:lpstr>帯域の評価 – 結果</vt:lpstr>
      <vt:lpstr>まとめ</vt:lpstr>
      <vt:lpstr>まとめ</vt:lpstr>
      <vt:lpstr>まとめ</vt:lpstr>
      <vt:lpstr>backup</vt:lpstr>
    </vt:vector>
  </TitlesOfParts>
  <Company>KEK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超伝導検出器 MKID の多重読み出し用フロントエンド回路の開発</dc:title>
  <dc:creator>ISHITSUKA Hikaru</dc:creator>
  <cp:lastModifiedBy>ISHITSUKA Hikaru</cp:lastModifiedBy>
  <cp:revision>7</cp:revision>
  <dcterms:created xsi:type="dcterms:W3CDTF">2015-01-22T08:56:00Z</dcterms:created>
  <dcterms:modified xsi:type="dcterms:W3CDTF">2015-01-24T12:17:47Z</dcterms:modified>
</cp:coreProperties>
</file>